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handoutMasterIdLst>
    <p:handoutMasterId r:id="rId24"/>
  </p:handoutMasterIdLst>
  <p:sldIdLst>
    <p:sldId id="281" r:id="rId5"/>
    <p:sldId id="284" r:id="rId6"/>
    <p:sldId id="305" r:id="rId7"/>
    <p:sldId id="302" r:id="rId8"/>
    <p:sldId id="261" r:id="rId9"/>
    <p:sldId id="293" r:id="rId10"/>
    <p:sldId id="294" r:id="rId11"/>
    <p:sldId id="273" r:id="rId12"/>
    <p:sldId id="306" r:id="rId13"/>
    <p:sldId id="279" r:id="rId14"/>
    <p:sldId id="297" r:id="rId15"/>
    <p:sldId id="298" r:id="rId16"/>
    <p:sldId id="299" r:id="rId17"/>
    <p:sldId id="300" r:id="rId18"/>
    <p:sldId id="301" r:id="rId19"/>
    <p:sldId id="292" r:id="rId20"/>
    <p:sldId id="266"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59" d="100"/>
          <a:sy n="59" d="100"/>
        </p:scale>
        <p:origin x="964" y="52"/>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8E9B7-236E-45CC-83B1-F2B2DA3D7C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8EF363-6147-4E39-B575-C3021729B75E}">
      <dgm:prSet/>
      <dgm:spPr/>
      <dgm:t>
        <a:bodyPr/>
        <a:lstStyle/>
        <a:p>
          <a:r>
            <a:rPr lang="en-US" dirty="0"/>
            <a:t>WHAT IS A FIREWALL?</a:t>
          </a:r>
        </a:p>
      </dgm:t>
    </dgm:pt>
    <dgm:pt modelId="{989412FF-9BD4-4A3E-ADC8-62F41ABC0931}" type="parTrans" cxnId="{CB78C68A-4284-4709-96E4-3A38C71B4285}">
      <dgm:prSet/>
      <dgm:spPr/>
      <dgm:t>
        <a:bodyPr/>
        <a:lstStyle/>
        <a:p>
          <a:endParaRPr lang="en-US"/>
        </a:p>
      </dgm:t>
    </dgm:pt>
    <dgm:pt modelId="{29B8D3D4-8EC7-4BE0-B2E9-26E5B3C52A42}" type="sibTrans" cxnId="{CB78C68A-4284-4709-96E4-3A38C71B4285}">
      <dgm:prSet/>
      <dgm:spPr/>
      <dgm:t>
        <a:bodyPr/>
        <a:lstStyle/>
        <a:p>
          <a:endParaRPr lang="en-US"/>
        </a:p>
      </dgm:t>
    </dgm:pt>
    <dgm:pt modelId="{E687B6C1-370A-44E7-AB44-BB31BADCA755}">
      <dgm:prSet/>
      <dgm:spPr/>
      <dgm:t>
        <a:bodyPr/>
        <a:lstStyle/>
        <a:p>
          <a:r>
            <a:rPr lang="en-US" dirty="0"/>
            <a:t>WHAT IS A FIREWALL AUDIT?</a:t>
          </a:r>
        </a:p>
      </dgm:t>
    </dgm:pt>
    <dgm:pt modelId="{A01F142E-2CF1-4A2E-B692-A7B4256EC1B5}" type="parTrans" cxnId="{5964A339-067B-4608-80E6-CB6F01FD61A3}">
      <dgm:prSet/>
      <dgm:spPr/>
      <dgm:t>
        <a:bodyPr/>
        <a:lstStyle/>
        <a:p>
          <a:endParaRPr lang="en-US"/>
        </a:p>
      </dgm:t>
    </dgm:pt>
    <dgm:pt modelId="{AAB3A551-E20E-42F4-88D3-1548D018BBB5}" type="sibTrans" cxnId="{5964A339-067B-4608-80E6-CB6F01FD61A3}">
      <dgm:prSet/>
      <dgm:spPr/>
      <dgm:t>
        <a:bodyPr/>
        <a:lstStyle/>
        <a:p>
          <a:endParaRPr lang="en-US"/>
        </a:p>
      </dgm:t>
    </dgm:pt>
    <dgm:pt modelId="{E1225345-9529-417E-BFAD-EEC0124181AF}">
      <dgm:prSet/>
      <dgm:spPr/>
      <dgm:t>
        <a:bodyPr/>
        <a:lstStyle/>
        <a:p>
          <a:r>
            <a:rPr lang="en-US" dirty="0"/>
            <a:t>WHY ARE FIREWALL AUDITS IMPORTANT?</a:t>
          </a:r>
        </a:p>
      </dgm:t>
    </dgm:pt>
    <dgm:pt modelId="{DD4841C4-4527-40F3-B0F5-30D8AB434E76}" type="parTrans" cxnId="{DC0F211D-F237-42CF-B69C-15DC17D0B856}">
      <dgm:prSet/>
      <dgm:spPr/>
      <dgm:t>
        <a:bodyPr/>
        <a:lstStyle/>
        <a:p>
          <a:endParaRPr lang="en-US"/>
        </a:p>
      </dgm:t>
    </dgm:pt>
    <dgm:pt modelId="{09A7A506-CE64-40D7-806E-00DEE01E2F76}" type="sibTrans" cxnId="{DC0F211D-F237-42CF-B69C-15DC17D0B856}">
      <dgm:prSet/>
      <dgm:spPr/>
      <dgm:t>
        <a:bodyPr/>
        <a:lstStyle/>
        <a:p>
          <a:endParaRPr lang="en-US"/>
        </a:p>
      </dgm:t>
    </dgm:pt>
    <dgm:pt modelId="{43428A7E-090D-4457-A207-272788B65A04}">
      <dgm:prSet/>
      <dgm:spPr/>
      <dgm:t>
        <a:bodyPr/>
        <a:lstStyle/>
        <a:p>
          <a:r>
            <a:rPr lang="en-US"/>
            <a:t>WHO MANAGES THE STATE FIREWALL?</a:t>
          </a:r>
        </a:p>
      </dgm:t>
    </dgm:pt>
    <dgm:pt modelId="{40789424-07A6-4C30-8826-E86A0C3CED3A}" type="parTrans" cxnId="{5F633118-76C6-45D1-8E24-E85B1370142E}">
      <dgm:prSet/>
      <dgm:spPr/>
      <dgm:t>
        <a:bodyPr/>
        <a:lstStyle/>
        <a:p>
          <a:endParaRPr lang="en-US"/>
        </a:p>
      </dgm:t>
    </dgm:pt>
    <dgm:pt modelId="{9930EC57-D769-4F0E-BBE5-1D735782F98C}" type="sibTrans" cxnId="{5F633118-76C6-45D1-8E24-E85B1370142E}">
      <dgm:prSet/>
      <dgm:spPr/>
      <dgm:t>
        <a:bodyPr/>
        <a:lstStyle/>
        <a:p>
          <a:endParaRPr lang="en-US"/>
        </a:p>
      </dgm:t>
    </dgm:pt>
    <dgm:pt modelId="{E272F7F1-9241-4C59-AC31-5A2A2923B7F8}" type="pres">
      <dgm:prSet presAssocID="{C6B8E9B7-236E-45CC-83B1-F2B2DA3D7CD6}" presName="diagram" presStyleCnt="0">
        <dgm:presLayoutVars>
          <dgm:dir/>
          <dgm:resizeHandles val="exact"/>
        </dgm:presLayoutVars>
      </dgm:prSet>
      <dgm:spPr/>
    </dgm:pt>
    <dgm:pt modelId="{0AF10506-4CA6-4B11-B815-326FAA3F3331}" type="pres">
      <dgm:prSet presAssocID="{F98EF363-6147-4E39-B575-C3021729B75E}" presName="node" presStyleLbl="node1" presStyleIdx="0" presStyleCnt="4">
        <dgm:presLayoutVars>
          <dgm:bulletEnabled val="1"/>
        </dgm:presLayoutVars>
      </dgm:prSet>
      <dgm:spPr/>
    </dgm:pt>
    <dgm:pt modelId="{6139A388-9BF3-4D44-AB03-C89E2CA41EC1}" type="pres">
      <dgm:prSet presAssocID="{29B8D3D4-8EC7-4BE0-B2E9-26E5B3C52A42}" presName="sibTrans" presStyleCnt="0"/>
      <dgm:spPr/>
    </dgm:pt>
    <dgm:pt modelId="{1F7FFB16-7CE7-40B1-A9E3-29DFB9F8CAEA}" type="pres">
      <dgm:prSet presAssocID="{E687B6C1-370A-44E7-AB44-BB31BADCA755}" presName="node" presStyleLbl="node1" presStyleIdx="1" presStyleCnt="4">
        <dgm:presLayoutVars>
          <dgm:bulletEnabled val="1"/>
        </dgm:presLayoutVars>
      </dgm:prSet>
      <dgm:spPr/>
    </dgm:pt>
    <dgm:pt modelId="{5C725CA9-07C7-4BA0-A6F9-4A5AC98830E1}" type="pres">
      <dgm:prSet presAssocID="{AAB3A551-E20E-42F4-88D3-1548D018BBB5}" presName="sibTrans" presStyleCnt="0"/>
      <dgm:spPr/>
    </dgm:pt>
    <dgm:pt modelId="{67634393-0189-4205-BC59-D2F2EC8193EF}" type="pres">
      <dgm:prSet presAssocID="{E1225345-9529-417E-BFAD-EEC0124181AF}" presName="node" presStyleLbl="node1" presStyleIdx="2" presStyleCnt="4">
        <dgm:presLayoutVars>
          <dgm:bulletEnabled val="1"/>
        </dgm:presLayoutVars>
      </dgm:prSet>
      <dgm:spPr/>
    </dgm:pt>
    <dgm:pt modelId="{97F9A515-0FB4-4AE3-957D-B3A07F1CD440}" type="pres">
      <dgm:prSet presAssocID="{09A7A506-CE64-40D7-806E-00DEE01E2F76}" presName="sibTrans" presStyleCnt="0"/>
      <dgm:spPr/>
    </dgm:pt>
    <dgm:pt modelId="{E485444D-408A-49C3-9D3B-B1590F546C9F}" type="pres">
      <dgm:prSet presAssocID="{43428A7E-090D-4457-A207-272788B65A04}" presName="node" presStyleLbl="node1" presStyleIdx="3" presStyleCnt="4">
        <dgm:presLayoutVars>
          <dgm:bulletEnabled val="1"/>
        </dgm:presLayoutVars>
      </dgm:prSet>
      <dgm:spPr/>
    </dgm:pt>
  </dgm:ptLst>
  <dgm:cxnLst>
    <dgm:cxn modelId="{5F633118-76C6-45D1-8E24-E85B1370142E}" srcId="{C6B8E9B7-236E-45CC-83B1-F2B2DA3D7CD6}" destId="{43428A7E-090D-4457-A207-272788B65A04}" srcOrd="3" destOrd="0" parTransId="{40789424-07A6-4C30-8826-E86A0C3CED3A}" sibTransId="{9930EC57-D769-4F0E-BBE5-1D735782F98C}"/>
    <dgm:cxn modelId="{DC0F211D-F237-42CF-B69C-15DC17D0B856}" srcId="{C6B8E9B7-236E-45CC-83B1-F2B2DA3D7CD6}" destId="{E1225345-9529-417E-BFAD-EEC0124181AF}" srcOrd="2" destOrd="0" parTransId="{DD4841C4-4527-40F3-B0F5-30D8AB434E76}" sibTransId="{09A7A506-CE64-40D7-806E-00DEE01E2F76}"/>
    <dgm:cxn modelId="{5964A339-067B-4608-80E6-CB6F01FD61A3}" srcId="{C6B8E9B7-236E-45CC-83B1-F2B2DA3D7CD6}" destId="{E687B6C1-370A-44E7-AB44-BB31BADCA755}" srcOrd="1" destOrd="0" parTransId="{A01F142E-2CF1-4A2E-B692-A7B4256EC1B5}" sibTransId="{AAB3A551-E20E-42F4-88D3-1548D018BBB5}"/>
    <dgm:cxn modelId="{A6DB4E71-0DA3-43FE-BC3C-C3353BB27F41}" type="presOf" srcId="{E1225345-9529-417E-BFAD-EEC0124181AF}" destId="{67634393-0189-4205-BC59-D2F2EC8193EF}" srcOrd="0" destOrd="0" presId="urn:microsoft.com/office/officeart/2005/8/layout/default"/>
    <dgm:cxn modelId="{6CA1F458-84BA-4D8A-B9C7-D4672261C183}" type="presOf" srcId="{43428A7E-090D-4457-A207-272788B65A04}" destId="{E485444D-408A-49C3-9D3B-B1590F546C9F}" srcOrd="0" destOrd="0" presId="urn:microsoft.com/office/officeart/2005/8/layout/default"/>
    <dgm:cxn modelId="{CB78C68A-4284-4709-96E4-3A38C71B4285}" srcId="{C6B8E9B7-236E-45CC-83B1-F2B2DA3D7CD6}" destId="{F98EF363-6147-4E39-B575-C3021729B75E}" srcOrd="0" destOrd="0" parTransId="{989412FF-9BD4-4A3E-ADC8-62F41ABC0931}" sibTransId="{29B8D3D4-8EC7-4BE0-B2E9-26E5B3C52A42}"/>
    <dgm:cxn modelId="{DFEC779B-AAD5-4CBF-8A5D-45CFA6F8B5ED}" type="presOf" srcId="{E687B6C1-370A-44E7-AB44-BB31BADCA755}" destId="{1F7FFB16-7CE7-40B1-A9E3-29DFB9F8CAEA}" srcOrd="0" destOrd="0" presId="urn:microsoft.com/office/officeart/2005/8/layout/default"/>
    <dgm:cxn modelId="{1CEFB8A9-FF89-4A4C-8518-980DEE6CD8F1}" type="presOf" srcId="{C6B8E9B7-236E-45CC-83B1-F2B2DA3D7CD6}" destId="{E272F7F1-9241-4C59-AC31-5A2A2923B7F8}" srcOrd="0" destOrd="0" presId="urn:microsoft.com/office/officeart/2005/8/layout/default"/>
    <dgm:cxn modelId="{CE3B13AE-BBFD-4F8C-B29F-E1520DE20F1D}" type="presOf" srcId="{F98EF363-6147-4E39-B575-C3021729B75E}" destId="{0AF10506-4CA6-4B11-B815-326FAA3F3331}" srcOrd="0" destOrd="0" presId="urn:microsoft.com/office/officeart/2005/8/layout/default"/>
    <dgm:cxn modelId="{E3337843-220B-4F96-90E6-56DA84CC87AD}" type="presParOf" srcId="{E272F7F1-9241-4C59-AC31-5A2A2923B7F8}" destId="{0AF10506-4CA6-4B11-B815-326FAA3F3331}" srcOrd="0" destOrd="0" presId="urn:microsoft.com/office/officeart/2005/8/layout/default"/>
    <dgm:cxn modelId="{CCDD790C-DEF1-4E57-B811-33BF80CA5B69}" type="presParOf" srcId="{E272F7F1-9241-4C59-AC31-5A2A2923B7F8}" destId="{6139A388-9BF3-4D44-AB03-C89E2CA41EC1}" srcOrd="1" destOrd="0" presId="urn:microsoft.com/office/officeart/2005/8/layout/default"/>
    <dgm:cxn modelId="{894EA7E2-B1F4-4AF9-8DD0-3223EDC51F6D}" type="presParOf" srcId="{E272F7F1-9241-4C59-AC31-5A2A2923B7F8}" destId="{1F7FFB16-7CE7-40B1-A9E3-29DFB9F8CAEA}" srcOrd="2" destOrd="0" presId="urn:microsoft.com/office/officeart/2005/8/layout/default"/>
    <dgm:cxn modelId="{2D0E8B9C-CDC7-447C-9F6A-F6382767DB06}" type="presParOf" srcId="{E272F7F1-9241-4C59-AC31-5A2A2923B7F8}" destId="{5C725CA9-07C7-4BA0-A6F9-4A5AC98830E1}" srcOrd="3" destOrd="0" presId="urn:microsoft.com/office/officeart/2005/8/layout/default"/>
    <dgm:cxn modelId="{40C06D1A-D495-486F-9C7F-D44F80C69601}" type="presParOf" srcId="{E272F7F1-9241-4C59-AC31-5A2A2923B7F8}" destId="{67634393-0189-4205-BC59-D2F2EC8193EF}" srcOrd="4" destOrd="0" presId="urn:microsoft.com/office/officeart/2005/8/layout/default"/>
    <dgm:cxn modelId="{286EFB57-CD16-46F5-A2BD-4B4F4140919F}" type="presParOf" srcId="{E272F7F1-9241-4C59-AC31-5A2A2923B7F8}" destId="{97F9A515-0FB4-4AE3-957D-B3A07F1CD440}" srcOrd="5" destOrd="0" presId="urn:microsoft.com/office/officeart/2005/8/layout/default"/>
    <dgm:cxn modelId="{2ADE11FC-8336-4A46-83E5-BF1330966A1F}" type="presParOf" srcId="{E272F7F1-9241-4C59-AC31-5A2A2923B7F8}" destId="{E485444D-408A-49C3-9D3B-B1590F546C9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5D6AA-0BB9-47E9-8139-0E2023A286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A3F0BC-D70B-4495-A9C6-7AE9A3765EEB}">
      <dgm:prSet/>
      <dgm:spPr/>
      <dgm:t>
        <a:bodyPr/>
        <a:lstStyle/>
        <a:p>
          <a:pPr>
            <a:lnSpc>
              <a:spcPct val="100000"/>
            </a:lnSpc>
          </a:pPr>
          <a:r>
            <a:rPr lang="en-US" b="1" dirty="0"/>
            <a:t>Example: 1 to 1 NAT  (Add / Remove)</a:t>
          </a:r>
          <a:endParaRPr lang="en-US" dirty="0"/>
        </a:p>
      </dgm:t>
    </dgm:pt>
    <dgm:pt modelId="{6C57D712-EE21-47A2-B29A-53A9B498BFBE}" type="parTrans" cxnId="{ECA3ABD8-1131-4AAB-820B-E07B7403A52C}">
      <dgm:prSet/>
      <dgm:spPr/>
      <dgm:t>
        <a:bodyPr/>
        <a:lstStyle/>
        <a:p>
          <a:endParaRPr lang="en-US"/>
        </a:p>
      </dgm:t>
    </dgm:pt>
    <dgm:pt modelId="{379E2BFE-61C8-4CE7-AF5D-2DB6E082215D}" type="sibTrans" cxnId="{ECA3ABD8-1131-4AAB-820B-E07B7403A52C}">
      <dgm:prSet/>
      <dgm:spPr/>
      <dgm:t>
        <a:bodyPr/>
        <a:lstStyle/>
        <a:p>
          <a:endParaRPr lang="en-US"/>
        </a:p>
      </dgm:t>
    </dgm:pt>
    <dgm:pt modelId="{44561A4F-C0F2-449D-8371-2DA8279CBB27}">
      <dgm:prSet/>
      <dgm:spPr/>
      <dgm:t>
        <a:bodyPr/>
        <a:lstStyle/>
        <a:p>
          <a:pPr>
            <a:lnSpc>
              <a:spcPct val="100000"/>
            </a:lnSpc>
          </a:pPr>
          <a:r>
            <a:rPr lang="en-US" dirty="0"/>
            <a:t>object network </a:t>
          </a:r>
          <a:r>
            <a:rPr lang="en-US" dirty="0" err="1"/>
            <a:t>SECURITY_CAMERA_HS_Public</a:t>
          </a:r>
          <a:endParaRPr lang="en-US" dirty="0"/>
        </a:p>
      </dgm:t>
    </dgm:pt>
    <dgm:pt modelId="{20A37202-D8B5-47AE-9EA5-C4BF0F006E32}" type="parTrans" cxnId="{F0E9829F-D35B-4F39-84E6-8DC7BA8DC7BA}">
      <dgm:prSet/>
      <dgm:spPr/>
      <dgm:t>
        <a:bodyPr/>
        <a:lstStyle/>
        <a:p>
          <a:endParaRPr lang="en-US"/>
        </a:p>
      </dgm:t>
    </dgm:pt>
    <dgm:pt modelId="{AABD1670-AE93-4ADA-A78B-49DC3EE96E2E}" type="sibTrans" cxnId="{F0E9829F-D35B-4F39-84E6-8DC7BA8DC7BA}">
      <dgm:prSet/>
      <dgm:spPr/>
      <dgm:t>
        <a:bodyPr/>
        <a:lstStyle/>
        <a:p>
          <a:endParaRPr lang="en-US"/>
        </a:p>
      </dgm:t>
    </dgm:pt>
    <dgm:pt modelId="{8160D93C-F4B6-4872-8E63-14F1D7206469}">
      <dgm:prSet/>
      <dgm:spPr/>
      <dgm:t>
        <a:bodyPr/>
        <a:lstStyle/>
        <a:p>
          <a:pPr>
            <a:lnSpc>
              <a:spcPct val="100000"/>
            </a:lnSpc>
          </a:pPr>
          <a:r>
            <a:rPr lang="en-US"/>
            <a:t>host 165.29.x.x</a:t>
          </a:r>
        </a:p>
      </dgm:t>
    </dgm:pt>
    <dgm:pt modelId="{A350A72A-952C-42F8-BCBA-B6A8488D3E5B}" type="parTrans" cxnId="{462048C0-173F-4F58-A00D-465903B5EB28}">
      <dgm:prSet/>
      <dgm:spPr/>
      <dgm:t>
        <a:bodyPr/>
        <a:lstStyle/>
        <a:p>
          <a:endParaRPr lang="en-US"/>
        </a:p>
      </dgm:t>
    </dgm:pt>
    <dgm:pt modelId="{A6BCAB5F-E3F9-4F3E-A0AE-77120484AB74}" type="sibTrans" cxnId="{462048C0-173F-4F58-A00D-465903B5EB28}">
      <dgm:prSet/>
      <dgm:spPr/>
      <dgm:t>
        <a:bodyPr/>
        <a:lstStyle/>
        <a:p>
          <a:endParaRPr lang="en-US"/>
        </a:p>
      </dgm:t>
    </dgm:pt>
    <dgm:pt modelId="{29FCB4F3-8651-42AB-97C9-6B9217A561F5}">
      <dgm:prSet/>
      <dgm:spPr/>
      <dgm:t>
        <a:bodyPr/>
        <a:lstStyle/>
        <a:p>
          <a:pPr>
            <a:lnSpc>
              <a:spcPct val="100000"/>
            </a:lnSpc>
          </a:pPr>
          <a:r>
            <a:rPr lang="en-US" dirty="0"/>
            <a:t>object network </a:t>
          </a:r>
          <a:r>
            <a:rPr lang="en-US" dirty="0" err="1"/>
            <a:t>SECURITY_CAMERA_HS_Private</a:t>
          </a:r>
          <a:endParaRPr lang="en-US" dirty="0"/>
        </a:p>
      </dgm:t>
    </dgm:pt>
    <dgm:pt modelId="{9C980BF8-E1C8-4BF4-ACA3-D90DF3B2A609}" type="parTrans" cxnId="{DA326289-110B-4536-A28C-CF74AA3AD262}">
      <dgm:prSet/>
      <dgm:spPr/>
      <dgm:t>
        <a:bodyPr/>
        <a:lstStyle/>
        <a:p>
          <a:endParaRPr lang="en-US"/>
        </a:p>
      </dgm:t>
    </dgm:pt>
    <dgm:pt modelId="{690B4E13-E8BE-463C-AD0E-2402EE6CD5A9}" type="sibTrans" cxnId="{DA326289-110B-4536-A28C-CF74AA3AD262}">
      <dgm:prSet/>
      <dgm:spPr/>
      <dgm:t>
        <a:bodyPr/>
        <a:lstStyle/>
        <a:p>
          <a:endParaRPr lang="en-US"/>
        </a:p>
      </dgm:t>
    </dgm:pt>
    <dgm:pt modelId="{95B1BBB4-CF35-462C-A462-F57179104738}">
      <dgm:prSet/>
      <dgm:spPr/>
      <dgm:t>
        <a:bodyPr/>
        <a:lstStyle/>
        <a:p>
          <a:pPr>
            <a:lnSpc>
              <a:spcPct val="100000"/>
            </a:lnSpc>
          </a:pPr>
          <a:r>
            <a:rPr lang="en-US" dirty="0"/>
            <a:t>host 10.X.X.X</a:t>
          </a:r>
        </a:p>
      </dgm:t>
    </dgm:pt>
    <dgm:pt modelId="{9507F6DF-6A35-4119-BA9D-ABABCF5208E6}" type="parTrans" cxnId="{D6575025-0BFE-4615-8A6D-7D27F5E563DF}">
      <dgm:prSet/>
      <dgm:spPr/>
      <dgm:t>
        <a:bodyPr/>
        <a:lstStyle/>
        <a:p>
          <a:endParaRPr lang="en-US"/>
        </a:p>
      </dgm:t>
    </dgm:pt>
    <dgm:pt modelId="{61E71A76-7DC6-4753-940A-5034FF718817}" type="sibTrans" cxnId="{D6575025-0BFE-4615-8A6D-7D27F5E563DF}">
      <dgm:prSet/>
      <dgm:spPr/>
      <dgm:t>
        <a:bodyPr/>
        <a:lstStyle/>
        <a:p>
          <a:endParaRPr lang="en-US"/>
        </a:p>
      </dgm:t>
    </dgm:pt>
    <dgm:pt modelId="{53E7FBCF-30F6-422F-BB67-7F015D586509}" type="pres">
      <dgm:prSet presAssocID="{7AD5D6AA-0BB9-47E9-8139-0E2023A28658}" presName="root" presStyleCnt="0">
        <dgm:presLayoutVars>
          <dgm:dir/>
          <dgm:resizeHandles val="exact"/>
        </dgm:presLayoutVars>
      </dgm:prSet>
      <dgm:spPr/>
    </dgm:pt>
    <dgm:pt modelId="{975E9745-541A-41E4-A414-FCFE1902264E}" type="pres">
      <dgm:prSet presAssocID="{B3A3F0BC-D70B-4495-A9C6-7AE9A3765EEB}" presName="compNode" presStyleCnt="0"/>
      <dgm:spPr/>
    </dgm:pt>
    <dgm:pt modelId="{07E7E838-99FF-4165-BBFD-D1A76C0BF274}" type="pres">
      <dgm:prSet presAssocID="{B3A3F0BC-D70B-4495-A9C6-7AE9A3765EEB}" presName="bgRect" presStyleLbl="bgShp" presStyleIdx="0" presStyleCnt="5"/>
      <dgm:spPr>
        <a:solidFill>
          <a:srgbClr val="00B0F0"/>
        </a:solidFill>
      </dgm:spPr>
    </dgm:pt>
    <dgm:pt modelId="{544BE838-CAE3-46C4-B4F8-BFC25BA656B5}" type="pres">
      <dgm:prSet presAssocID="{B3A3F0BC-D70B-4495-A9C6-7AE9A3765EEB}" presName="iconRect" presStyleLbl="node1" presStyleIdx="0" presStyleCnt="5"/>
      <dgm:spPr/>
    </dgm:pt>
    <dgm:pt modelId="{5776C072-54BC-457D-8E5C-D7949A69315E}" type="pres">
      <dgm:prSet presAssocID="{B3A3F0BC-D70B-4495-A9C6-7AE9A3765EEB}" presName="spaceRect" presStyleCnt="0"/>
      <dgm:spPr/>
    </dgm:pt>
    <dgm:pt modelId="{427E6702-F88B-405A-A7C2-985F4CE8125D}" type="pres">
      <dgm:prSet presAssocID="{B3A3F0BC-D70B-4495-A9C6-7AE9A3765EEB}" presName="parTx" presStyleLbl="revTx" presStyleIdx="0" presStyleCnt="5">
        <dgm:presLayoutVars>
          <dgm:chMax val="0"/>
          <dgm:chPref val="0"/>
        </dgm:presLayoutVars>
      </dgm:prSet>
      <dgm:spPr/>
    </dgm:pt>
    <dgm:pt modelId="{4F1A067C-9645-4659-9F05-BBCFF16065E5}" type="pres">
      <dgm:prSet presAssocID="{379E2BFE-61C8-4CE7-AF5D-2DB6E082215D}" presName="sibTrans" presStyleCnt="0"/>
      <dgm:spPr/>
    </dgm:pt>
    <dgm:pt modelId="{C814622E-CE30-4C2C-BDE8-0AEC3370565C}" type="pres">
      <dgm:prSet presAssocID="{44561A4F-C0F2-449D-8371-2DA8279CBB27}" presName="compNode" presStyleCnt="0"/>
      <dgm:spPr/>
    </dgm:pt>
    <dgm:pt modelId="{5943DC7F-E0B4-4E2A-904C-4BB5FEA62C2A}" type="pres">
      <dgm:prSet presAssocID="{44561A4F-C0F2-449D-8371-2DA8279CBB27}" presName="bgRect" presStyleLbl="bgShp" presStyleIdx="1" presStyleCnt="5"/>
      <dgm:spPr/>
    </dgm:pt>
    <dgm:pt modelId="{B0995BC7-8A88-4741-A12F-21CB745771E1}" type="pres">
      <dgm:prSet presAssocID="{44561A4F-C0F2-449D-8371-2DA8279CBB27}" presName="iconRect" presStyleLbl="node1" presStyleIdx="1" presStyleCnt="5"/>
      <dgm:spPr/>
    </dgm:pt>
    <dgm:pt modelId="{FC21D221-5633-48BF-BDDE-074EE1C16866}" type="pres">
      <dgm:prSet presAssocID="{44561A4F-C0F2-449D-8371-2DA8279CBB27}" presName="spaceRect" presStyleCnt="0"/>
      <dgm:spPr/>
    </dgm:pt>
    <dgm:pt modelId="{5B4E60B3-7733-46F1-87D4-EC6FE003AA06}" type="pres">
      <dgm:prSet presAssocID="{44561A4F-C0F2-449D-8371-2DA8279CBB27}" presName="parTx" presStyleLbl="revTx" presStyleIdx="1" presStyleCnt="5">
        <dgm:presLayoutVars>
          <dgm:chMax val="0"/>
          <dgm:chPref val="0"/>
        </dgm:presLayoutVars>
      </dgm:prSet>
      <dgm:spPr/>
    </dgm:pt>
    <dgm:pt modelId="{746C1B94-D267-40D4-BFB2-BD82E09D0ED6}" type="pres">
      <dgm:prSet presAssocID="{AABD1670-AE93-4ADA-A78B-49DC3EE96E2E}" presName="sibTrans" presStyleCnt="0"/>
      <dgm:spPr/>
    </dgm:pt>
    <dgm:pt modelId="{07384A52-52E4-4778-A3AE-5DDB6464C42D}" type="pres">
      <dgm:prSet presAssocID="{8160D93C-F4B6-4872-8E63-14F1D7206469}" presName="compNode" presStyleCnt="0"/>
      <dgm:spPr/>
    </dgm:pt>
    <dgm:pt modelId="{A2970B95-BB39-4B27-80EC-E244D2A650D8}" type="pres">
      <dgm:prSet presAssocID="{8160D93C-F4B6-4872-8E63-14F1D7206469}" presName="bgRect" presStyleLbl="bgShp" presStyleIdx="2" presStyleCnt="5"/>
      <dgm:spPr/>
    </dgm:pt>
    <dgm:pt modelId="{2957CCDD-C307-4150-ADB5-52A0FB5373B8}" type="pres">
      <dgm:prSet presAssocID="{8160D93C-F4B6-4872-8E63-14F1D7206469}" presName="iconRect" presStyleLbl="node1" presStyleIdx="2" presStyleCnt="5"/>
      <dgm:spPr/>
    </dgm:pt>
    <dgm:pt modelId="{2D950488-9658-4E54-AD05-8FFB2C9FCD1F}" type="pres">
      <dgm:prSet presAssocID="{8160D93C-F4B6-4872-8E63-14F1D7206469}" presName="spaceRect" presStyleCnt="0"/>
      <dgm:spPr/>
    </dgm:pt>
    <dgm:pt modelId="{EBA1A39B-7C94-4E0D-B186-8872394B9107}" type="pres">
      <dgm:prSet presAssocID="{8160D93C-F4B6-4872-8E63-14F1D7206469}" presName="parTx" presStyleLbl="revTx" presStyleIdx="2" presStyleCnt="5">
        <dgm:presLayoutVars>
          <dgm:chMax val="0"/>
          <dgm:chPref val="0"/>
        </dgm:presLayoutVars>
      </dgm:prSet>
      <dgm:spPr/>
    </dgm:pt>
    <dgm:pt modelId="{EFCF47F6-8A3B-499E-AA1E-9815526DC55F}" type="pres">
      <dgm:prSet presAssocID="{A6BCAB5F-E3F9-4F3E-A0AE-77120484AB74}" presName="sibTrans" presStyleCnt="0"/>
      <dgm:spPr/>
    </dgm:pt>
    <dgm:pt modelId="{CCC894F6-C605-486E-A47B-81F9471B124A}" type="pres">
      <dgm:prSet presAssocID="{29FCB4F3-8651-42AB-97C9-6B9217A561F5}" presName="compNode" presStyleCnt="0"/>
      <dgm:spPr/>
    </dgm:pt>
    <dgm:pt modelId="{3145E050-DE59-46D2-80A7-AC65758B118B}" type="pres">
      <dgm:prSet presAssocID="{29FCB4F3-8651-42AB-97C9-6B9217A561F5}" presName="bgRect" presStyleLbl="bgShp" presStyleIdx="3" presStyleCnt="5"/>
      <dgm:spPr/>
    </dgm:pt>
    <dgm:pt modelId="{577CA478-4BAC-4737-9E74-78EBC7D8EAC3}" type="pres">
      <dgm:prSet presAssocID="{29FCB4F3-8651-42AB-97C9-6B9217A561F5}" presName="iconRect" presStyleLbl="node1" presStyleIdx="3" presStyleCnt="5"/>
      <dgm:spPr/>
    </dgm:pt>
    <dgm:pt modelId="{AE532840-C869-450A-AFD9-42850970586C}" type="pres">
      <dgm:prSet presAssocID="{29FCB4F3-8651-42AB-97C9-6B9217A561F5}" presName="spaceRect" presStyleCnt="0"/>
      <dgm:spPr/>
    </dgm:pt>
    <dgm:pt modelId="{CA1FFD4F-9EE8-4417-9051-9A452C9779F0}" type="pres">
      <dgm:prSet presAssocID="{29FCB4F3-8651-42AB-97C9-6B9217A561F5}" presName="parTx" presStyleLbl="revTx" presStyleIdx="3" presStyleCnt="5">
        <dgm:presLayoutVars>
          <dgm:chMax val="0"/>
          <dgm:chPref val="0"/>
        </dgm:presLayoutVars>
      </dgm:prSet>
      <dgm:spPr/>
    </dgm:pt>
    <dgm:pt modelId="{3FF28A52-CCAC-4708-8C5D-054B7EA169E3}" type="pres">
      <dgm:prSet presAssocID="{690B4E13-E8BE-463C-AD0E-2402EE6CD5A9}" presName="sibTrans" presStyleCnt="0"/>
      <dgm:spPr/>
    </dgm:pt>
    <dgm:pt modelId="{F729E050-9B87-409F-B93E-A4B6D5EBCE53}" type="pres">
      <dgm:prSet presAssocID="{95B1BBB4-CF35-462C-A462-F57179104738}" presName="compNode" presStyleCnt="0"/>
      <dgm:spPr/>
    </dgm:pt>
    <dgm:pt modelId="{CE280A9B-A581-48DB-A39D-A61CA1A78E7D}" type="pres">
      <dgm:prSet presAssocID="{95B1BBB4-CF35-462C-A462-F57179104738}" presName="bgRect" presStyleLbl="bgShp" presStyleIdx="4" presStyleCnt="5"/>
      <dgm:spPr/>
    </dgm:pt>
    <dgm:pt modelId="{D3F5EA00-1857-49B3-841E-96504365A806}" type="pres">
      <dgm:prSet presAssocID="{95B1BBB4-CF35-462C-A462-F57179104738}" presName="iconRect" presStyleLbl="node1" presStyleIdx="4" presStyleCnt="5"/>
      <dgm:spPr/>
    </dgm:pt>
    <dgm:pt modelId="{49F17A28-7CC4-4751-A11C-DC92744CEBCB}" type="pres">
      <dgm:prSet presAssocID="{95B1BBB4-CF35-462C-A462-F57179104738}" presName="spaceRect" presStyleCnt="0"/>
      <dgm:spPr/>
    </dgm:pt>
    <dgm:pt modelId="{CF7FC864-12B8-4850-9B1B-D0554B8117F6}" type="pres">
      <dgm:prSet presAssocID="{95B1BBB4-CF35-462C-A462-F57179104738}" presName="parTx" presStyleLbl="revTx" presStyleIdx="4" presStyleCnt="5">
        <dgm:presLayoutVars>
          <dgm:chMax val="0"/>
          <dgm:chPref val="0"/>
        </dgm:presLayoutVars>
      </dgm:prSet>
      <dgm:spPr/>
    </dgm:pt>
  </dgm:ptLst>
  <dgm:cxnLst>
    <dgm:cxn modelId="{210C4009-8F1C-4E9F-9900-41AB666834DB}" type="presOf" srcId="{B3A3F0BC-D70B-4495-A9C6-7AE9A3765EEB}" destId="{427E6702-F88B-405A-A7C2-985F4CE8125D}" srcOrd="0" destOrd="0" presId="urn:microsoft.com/office/officeart/2018/2/layout/IconVerticalSolidList"/>
    <dgm:cxn modelId="{B4BB4413-F124-4CA3-A532-5EF921C12EC2}" type="presOf" srcId="{44561A4F-C0F2-449D-8371-2DA8279CBB27}" destId="{5B4E60B3-7733-46F1-87D4-EC6FE003AA06}" srcOrd="0" destOrd="0" presId="urn:microsoft.com/office/officeart/2018/2/layout/IconVerticalSolidList"/>
    <dgm:cxn modelId="{D6575025-0BFE-4615-8A6D-7D27F5E563DF}" srcId="{7AD5D6AA-0BB9-47E9-8139-0E2023A28658}" destId="{95B1BBB4-CF35-462C-A462-F57179104738}" srcOrd="4" destOrd="0" parTransId="{9507F6DF-6A35-4119-BA9D-ABABCF5208E6}" sibTransId="{61E71A76-7DC6-4753-940A-5034FF718817}"/>
    <dgm:cxn modelId="{923C352D-3270-4000-90AC-A374719B4874}" type="presOf" srcId="{8160D93C-F4B6-4872-8E63-14F1D7206469}" destId="{EBA1A39B-7C94-4E0D-B186-8872394B9107}" srcOrd="0" destOrd="0" presId="urn:microsoft.com/office/officeart/2018/2/layout/IconVerticalSolidList"/>
    <dgm:cxn modelId="{894DFD36-CFE5-4B89-9EB3-E53696C48536}" type="presOf" srcId="{29FCB4F3-8651-42AB-97C9-6B9217A561F5}" destId="{CA1FFD4F-9EE8-4417-9051-9A452C9779F0}" srcOrd="0" destOrd="0" presId="urn:microsoft.com/office/officeart/2018/2/layout/IconVerticalSolidList"/>
    <dgm:cxn modelId="{FE03C763-D823-4DC0-905B-A44A1F515BFA}" type="presOf" srcId="{7AD5D6AA-0BB9-47E9-8139-0E2023A28658}" destId="{53E7FBCF-30F6-422F-BB67-7F015D586509}" srcOrd="0" destOrd="0" presId="urn:microsoft.com/office/officeart/2018/2/layout/IconVerticalSolidList"/>
    <dgm:cxn modelId="{3157907F-5F3C-4516-8780-4911ABF50A8B}" type="presOf" srcId="{95B1BBB4-CF35-462C-A462-F57179104738}" destId="{CF7FC864-12B8-4850-9B1B-D0554B8117F6}" srcOrd="0" destOrd="0" presId="urn:microsoft.com/office/officeart/2018/2/layout/IconVerticalSolidList"/>
    <dgm:cxn modelId="{DA326289-110B-4536-A28C-CF74AA3AD262}" srcId="{7AD5D6AA-0BB9-47E9-8139-0E2023A28658}" destId="{29FCB4F3-8651-42AB-97C9-6B9217A561F5}" srcOrd="3" destOrd="0" parTransId="{9C980BF8-E1C8-4BF4-ACA3-D90DF3B2A609}" sibTransId="{690B4E13-E8BE-463C-AD0E-2402EE6CD5A9}"/>
    <dgm:cxn modelId="{F0E9829F-D35B-4F39-84E6-8DC7BA8DC7BA}" srcId="{7AD5D6AA-0BB9-47E9-8139-0E2023A28658}" destId="{44561A4F-C0F2-449D-8371-2DA8279CBB27}" srcOrd="1" destOrd="0" parTransId="{20A37202-D8B5-47AE-9EA5-C4BF0F006E32}" sibTransId="{AABD1670-AE93-4ADA-A78B-49DC3EE96E2E}"/>
    <dgm:cxn modelId="{462048C0-173F-4F58-A00D-465903B5EB28}" srcId="{7AD5D6AA-0BB9-47E9-8139-0E2023A28658}" destId="{8160D93C-F4B6-4872-8E63-14F1D7206469}" srcOrd="2" destOrd="0" parTransId="{A350A72A-952C-42F8-BCBA-B6A8488D3E5B}" sibTransId="{A6BCAB5F-E3F9-4F3E-A0AE-77120484AB74}"/>
    <dgm:cxn modelId="{ECA3ABD8-1131-4AAB-820B-E07B7403A52C}" srcId="{7AD5D6AA-0BB9-47E9-8139-0E2023A28658}" destId="{B3A3F0BC-D70B-4495-A9C6-7AE9A3765EEB}" srcOrd="0" destOrd="0" parTransId="{6C57D712-EE21-47A2-B29A-53A9B498BFBE}" sibTransId="{379E2BFE-61C8-4CE7-AF5D-2DB6E082215D}"/>
    <dgm:cxn modelId="{6543D976-9749-435C-B8E7-AEB426AA2F1D}" type="presParOf" srcId="{53E7FBCF-30F6-422F-BB67-7F015D586509}" destId="{975E9745-541A-41E4-A414-FCFE1902264E}" srcOrd="0" destOrd="0" presId="urn:microsoft.com/office/officeart/2018/2/layout/IconVerticalSolidList"/>
    <dgm:cxn modelId="{FD94903D-EB99-4B88-95DB-0F2018DC8D08}" type="presParOf" srcId="{975E9745-541A-41E4-A414-FCFE1902264E}" destId="{07E7E838-99FF-4165-BBFD-D1A76C0BF274}" srcOrd="0" destOrd="0" presId="urn:microsoft.com/office/officeart/2018/2/layout/IconVerticalSolidList"/>
    <dgm:cxn modelId="{153D79EB-6D62-4B3A-ACF3-F5EC0F072437}" type="presParOf" srcId="{975E9745-541A-41E4-A414-FCFE1902264E}" destId="{544BE838-CAE3-46C4-B4F8-BFC25BA656B5}" srcOrd="1" destOrd="0" presId="urn:microsoft.com/office/officeart/2018/2/layout/IconVerticalSolidList"/>
    <dgm:cxn modelId="{C68A9247-0D49-4114-B685-EAE9EC1403B4}" type="presParOf" srcId="{975E9745-541A-41E4-A414-FCFE1902264E}" destId="{5776C072-54BC-457D-8E5C-D7949A69315E}" srcOrd="2" destOrd="0" presId="urn:microsoft.com/office/officeart/2018/2/layout/IconVerticalSolidList"/>
    <dgm:cxn modelId="{5A3B06C1-155D-42AE-AC86-4B5A37C20F8C}" type="presParOf" srcId="{975E9745-541A-41E4-A414-FCFE1902264E}" destId="{427E6702-F88B-405A-A7C2-985F4CE8125D}" srcOrd="3" destOrd="0" presId="urn:microsoft.com/office/officeart/2018/2/layout/IconVerticalSolidList"/>
    <dgm:cxn modelId="{59130DF6-0011-4E7E-94CD-A906A1517C86}" type="presParOf" srcId="{53E7FBCF-30F6-422F-BB67-7F015D586509}" destId="{4F1A067C-9645-4659-9F05-BBCFF16065E5}" srcOrd="1" destOrd="0" presId="urn:microsoft.com/office/officeart/2018/2/layout/IconVerticalSolidList"/>
    <dgm:cxn modelId="{2B0058CB-E8AC-4EEC-8899-99D43748344E}" type="presParOf" srcId="{53E7FBCF-30F6-422F-BB67-7F015D586509}" destId="{C814622E-CE30-4C2C-BDE8-0AEC3370565C}" srcOrd="2" destOrd="0" presId="urn:microsoft.com/office/officeart/2018/2/layout/IconVerticalSolidList"/>
    <dgm:cxn modelId="{DA78AE66-5F0D-4B4B-8361-D8F02EBEFE02}" type="presParOf" srcId="{C814622E-CE30-4C2C-BDE8-0AEC3370565C}" destId="{5943DC7F-E0B4-4E2A-904C-4BB5FEA62C2A}" srcOrd="0" destOrd="0" presId="urn:microsoft.com/office/officeart/2018/2/layout/IconVerticalSolidList"/>
    <dgm:cxn modelId="{3670191D-6CBF-4B48-8B1E-EEBBBDECAB69}" type="presParOf" srcId="{C814622E-CE30-4C2C-BDE8-0AEC3370565C}" destId="{B0995BC7-8A88-4741-A12F-21CB745771E1}" srcOrd="1" destOrd="0" presId="urn:microsoft.com/office/officeart/2018/2/layout/IconVerticalSolidList"/>
    <dgm:cxn modelId="{DC304E2B-1712-4B23-BCDB-C4927DCAF193}" type="presParOf" srcId="{C814622E-CE30-4C2C-BDE8-0AEC3370565C}" destId="{FC21D221-5633-48BF-BDDE-074EE1C16866}" srcOrd="2" destOrd="0" presId="urn:microsoft.com/office/officeart/2018/2/layout/IconVerticalSolidList"/>
    <dgm:cxn modelId="{8F8F7C7B-ABF4-4EE5-8497-1C3A22AC3BFA}" type="presParOf" srcId="{C814622E-CE30-4C2C-BDE8-0AEC3370565C}" destId="{5B4E60B3-7733-46F1-87D4-EC6FE003AA06}" srcOrd="3" destOrd="0" presId="urn:microsoft.com/office/officeart/2018/2/layout/IconVerticalSolidList"/>
    <dgm:cxn modelId="{5C7669B7-A0C6-4B4D-ACFA-EAF748466EE9}" type="presParOf" srcId="{53E7FBCF-30F6-422F-BB67-7F015D586509}" destId="{746C1B94-D267-40D4-BFB2-BD82E09D0ED6}" srcOrd="3" destOrd="0" presId="urn:microsoft.com/office/officeart/2018/2/layout/IconVerticalSolidList"/>
    <dgm:cxn modelId="{83823B73-7167-43F1-8F65-591E88028217}" type="presParOf" srcId="{53E7FBCF-30F6-422F-BB67-7F015D586509}" destId="{07384A52-52E4-4778-A3AE-5DDB6464C42D}" srcOrd="4" destOrd="0" presId="urn:microsoft.com/office/officeart/2018/2/layout/IconVerticalSolidList"/>
    <dgm:cxn modelId="{63CCD93F-6357-4F90-97B2-6EC1F4115177}" type="presParOf" srcId="{07384A52-52E4-4778-A3AE-5DDB6464C42D}" destId="{A2970B95-BB39-4B27-80EC-E244D2A650D8}" srcOrd="0" destOrd="0" presId="urn:microsoft.com/office/officeart/2018/2/layout/IconVerticalSolidList"/>
    <dgm:cxn modelId="{8775861E-690B-4766-8E08-43EE22777DC9}" type="presParOf" srcId="{07384A52-52E4-4778-A3AE-5DDB6464C42D}" destId="{2957CCDD-C307-4150-ADB5-52A0FB5373B8}" srcOrd="1" destOrd="0" presId="urn:microsoft.com/office/officeart/2018/2/layout/IconVerticalSolidList"/>
    <dgm:cxn modelId="{1574BE78-446E-49E8-9E5A-5CEDDDA0707F}" type="presParOf" srcId="{07384A52-52E4-4778-A3AE-5DDB6464C42D}" destId="{2D950488-9658-4E54-AD05-8FFB2C9FCD1F}" srcOrd="2" destOrd="0" presId="urn:microsoft.com/office/officeart/2018/2/layout/IconVerticalSolidList"/>
    <dgm:cxn modelId="{AE3A2C97-D7B1-4C88-BA14-73572E9401FB}" type="presParOf" srcId="{07384A52-52E4-4778-A3AE-5DDB6464C42D}" destId="{EBA1A39B-7C94-4E0D-B186-8872394B9107}" srcOrd="3" destOrd="0" presId="urn:microsoft.com/office/officeart/2018/2/layout/IconVerticalSolidList"/>
    <dgm:cxn modelId="{8693BA9D-EF03-4115-8C49-E8943DF1BED7}" type="presParOf" srcId="{53E7FBCF-30F6-422F-BB67-7F015D586509}" destId="{EFCF47F6-8A3B-499E-AA1E-9815526DC55F}" srcOrd="5" destOrd="0" presId="urn:microsoft.com/office/officeart/2018/2/layout/IconVerticalSolidList"/>
    <dgm:cxn modelId="{0135CC97-F0AE-436E-8164-3158ED9DE61F}" type="presParOf" srcId="{53E7FBCF-30F6-422F-BB67-7F015D586509}" destId="{CCC894F6-C605-486E-A47B-81F9471B124A}" srcOrd="6" destOrd="0" presId="urn:microsoft.com/office/officeart/2018/2/layout/IconVerticalSolidList"/>
    <dgm:cxn modelId="{937317A4-BDB1-463F-8080-289A80B996D7}" type="presParOf" srcId="{CCC894F6-C605-486E-A47B-81F9471B124A}" destId="{3145E050-DE59-46D2-80A7-AC65758B118B}" srcOrd="0" destOrd="0" presId="urn:microsoft.com/office/officeart/2018/2/layout/IconVerticalSolidList"/>
    <dgm:cxn modelId="{F415981B-A136-426D-A936-494741618581}" type="presParOf" srcId="{CCC894F6-C605-486E-A47B-81F9471B124A}" destId="{577CA478-4BAC-4737-9E74-78EBC7D8EAC3}" srcOrd="1" destOrd="0" presId="urn:microsoft.com/office/officeart/2018/2/layout/IconVerticalSolidList"/>
    <dgm:cxn modelId="{81636E72-D579-46B3-A8FA-2DA4D41FFF76}" type="presParOf" srcId="{CCC894F6-C605-486E-A47B-81F9471B124A}" destId="{AE532840-C869-450A-AFD9-42850970586C}" srcOrd="2" destOrd="0" presId="urn:microsoft.com/office/officeart/2018/2/layout/IconVerticalSolidList"/>
    <dgm:cxn modelId="{46C3FB24-7FDA-4D79-B4B8-880AE26C50B7}" type="presParOf" srcId="{CCC894F6-C605-486E-A47B-81F9471B124A}" destId="{CA1FFD4F-9EE8-4417-9051-9A452C9779F0}" srcOrd="3" destOrd="0" presId="urn:microsoft.com/office/officeart/2018/2/layout/IconVerticalSolidList"/>
    <dgm:cxn modelId="{20098A1E-E5EC-4D0D-A83A-6C7B57C828AC}" type="presParOf" srcId="{53E7FBCF-30F6-422F-BB67-7F015D586509}" destId="{3FF28A52-CCAC-4708-8C5D-054B7EA169E3}" srcOrd="7" destOrd="0" presId="urn:microsoft.com/office/officeart/2018/2/layout/IconVerticalSolidList"/>
    <dgm:cxn modelId="{A19E05F6-D7F1-4252-9845-36FA220CEAD7}" type="presParOf" srcId="{53E7FBCF-30F6-422F-BB67-7F015D586509}" destId="{F729E050-9B87-409F-B93E-A4B6D5EBCE53}" srcOrd="8" destOrd="0" presId="urn:microsoft.com/office/officeart/2018/2/layout/IconVerticalSolidList"/>
    <dgm:cxn modelId="{648AD210-925F-4320-AB5B-AC1F58F82841}" type="presParOf" srcId="{F729E050-9B87-409F-B93E-A4B6D5EBCE53}" destId="{CE280A9B-A581-48DB-A39D-A61CA1A78E7D}" srcOrd="0" destOrd="0" presId="urn:microsoft.com/office/officeart/2018/2/layout/IconVerticalSolidList"/>
    <dgm:cxn modelId="{BD833C37-1846-4F8C-BACE-23BFA9E9DA7B}" type="presParOf" srcId="{F729E050-9B87-409F-B93E-A4B6D5EBCE53}" destId="{D3F5EA00-1857-49B3-841E-96504365A806}" srcOrd="1" destOrd="0" presId="urn:microsoft.com/office/officeart/2018/2/layout/IconVerticalSolidList"/>
    <dgm:cxn modelId="{9431942E-A424-4CA6-AC52-006920D82CD8}" type="presParOf" srcId="{F729E050-9B87-409F-B93E-A4B6D5EBCE53}" destId="{49F17A28-7CC4-4751-A11C-DC92744CEBCB}" srcOrd="2" destOrd="0" presId="urn:microsoft.com/office/officeart/2018/2/layout/IconVerticalSolidList"/>
    <dgm:cxn modelId="{34EFA960-5AD5-42B0-829E-3B55727D5F23}" type="presParOf" srcId="{F729E050-9B87-409F-B93E-A4B6D5EBCE53}" destId="{CF7FC864-12B8-4850-9B1B-D0554B8117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10506-4CA6-4B11-B815-326FAA3F3331}">
      <dsp:nvSpPr>
        <dsp:cNvPr id="0" name=""/>
        <dsp:cNvSpPr/>
      </dsp:nvSpPr>
      <dsp:spPr>
        <a:xfrm>
          <a:off x="940" y="385679"/>
          <a:ext cx="3668487" cy="22010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WHAT IS A FIREWALL?</a:t>
          </a:r>
        </a:p>
      </dsp:txBody>
      <dsp:txXfrm>
        <a:off x="940" y="385679"/>
        <a:ext cx="3668487" cy="2201092"/>
      </dsp:txXfrm>
    </dsp:sp>
    <dsp:sp modelId="{1F7FFB16-7CE7-40B1-A9E3-29DFB9F8CAEA}">
      <dsp:nvSpPr>
        <dsp:cNvPr id="0" name=""/>
        <dsp:cNvSpPr/>
      </dsp:nvSpPr>
      <dsp:spPr>
        <a:xfrm>
          <a:off x="4036277" y="385679"/>
          <a:ext cx="3668487" cy="22010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WHAT IS A FIREWALL AUDIT?</a:t>
          </a:r>
        </a:p>
      </dsp:txBody>
      <dsp:txXfrm>
        <a:off x="4036277" y="385679"/>
        <a:ext cx="3668487" cy="2201092"/>
      </dsp:txXfrm>
    </dsp:sp>
    <dsp:sp modelId="{67634393-0189-4205-BC59-D2F2EC8193EF}">
      <dsp:nvSpPr>
        <dsp:cNvPr id="0" name=""/>
        <dsp:cNvSpPr/>
      </dsp:nvSpPr>
      <dsp:spPr>
        <a:xfrm>
          <a:off x="940" y="2953620"/>
          <a:ext cx="3668487" cy="22010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WHY ARE FIREWALL AUDITS IMPORTANT?</a:t>
          </a:r>
        </a:p>
      </dsp:txBody>
      <dsp:txXfrm>
        <a:off x="940" y="2953620"/>
        <a:ext cx="3668487" cy="2201092"/>
      </dsp:txXfrm>
    </dsp:sp>
    <dsp:sp modelId="{E485444D-408A-49C3-9D3B-B1590F546C9F}">
      <dsp:nvSpPr>
        <dsp:cNvPr id="0" name=""/>
        <dsp:cNvSpPr/>
      </dsp:nvSpPr>
      <dsp:spPr>
        <a:xfrm>
          <a:off x="4036277" y="2953620"/>
          <a:ext cx="3668487" cy="22010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WHO MANAGES THE STATE FIREWALL?</a:t>
          </a:r>
        </a:p>
      </dsp:txBody>
      <dsp:txXfrm>
        <a:off x="4036277" y="2953620"/>
        <a:ext cx="3668487" cy="2201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E838-99FF-4165-BBFD-D1A76C0BF274}">
      <dsp:nvSpPr>
        <dsp:cNvPr id="0" name=""/>
        <dsp:cNvSpPr/>
      </dsp:nvSpPr>
      <dsp:spPr>
        <a:xfrm>
          <a:off x="0" y="1667"/>
          <a:ext cx="9655631" cy="355225"/>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544BE838-CAE3-46C4-B4F8-BFC25BA656B5}">
      <dsp:nvSpPr>
        <dsp:cNvPr id="0" name=""/>
        <dsp:cNvSpPr/>
      </dsp:nvSpPr>
      <dsp:spPr>
        <a:xfrm>
          <a:off x="107455" y="81593"/>
          <a:ext cx="195373" cy="1953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E6702-F88B-405A-A7C2-985F4CE8125D}">
      <dsp:nvSpPr>
        <dsp:cNvPr id="0" name=""/>
        <dsp:cNvSpPr/>
      </dsp:nvSpPr>
      <dsp:spPr>
        <a:xfrm>
          <a:off x="410285" y="1667"/>
          <a:ext cx="9245345" cy="35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5" tIns="37595" rIns="37595" bIns="37595" numCol="1" spcCol="1270" anchor="ctr" anchorCtr="0">
          <a:noAutofit/>
        </a:bodyPr>
        <a:lstStyle/>
        <a:p>
          <a:pPr marL="0" lvl="0" indent="0" algn="l" defTabSz="800100">
            <a:lnSpc>
              <a:spcPct val="100000"/>
            </a:lnSpc>
            <a:spcBef>
              <a:spcPct val="0"/>
            </a:spcBef>
            <a:spcAft>
              <a:spcPct val="35000"/>
            </a:spcAft>
            <a:buNone/>
          </a:pPr>
          <a:r>
            <a:rPr lang="en-US" sz="1800" b="1" kern="1200" dirty="0"/>
            <a:t>Example: 1 to 1 NAT  (Add / Remove)</a:t>
          </a:r>
          <a:endParaRPr lang="en-US" sz="1800" kern="1200" dirty="0"/>
        </a:p>
      </dsp:txBody>
      <dsp:txXfrm>
        <a:off x="410285" y="1667"/>
        <a:ext cx="9245345" cy="355225"/>
      </dsp:txXfrm>
    </dsp:sp>
    <dsp:sp modelId="{5943DC7F-E0B4-4E2A-904C-4BB5FEA62C2A}">
      <dsp:nvSpPr>
        <dsp:cNvPr id="0" name=""/>
        <dsp:cNvSpPr/>
      </dsp:nvSpPr>
      <dsp:spPr>
        <a:xfrm>
          <a:off x="0" y="445699"/>
          <a:ext cx="9655631" cy="35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95BC7-8A88-4741-A12F-21CB745771E1}">
      <dsp:nvSpPr>
        <dsp:cNvPr id="0" name=""/>
        <dsp:cNvSpPr/>
      </dsp:nvSpPr>
      <dsp:spPr>
        <a:xfrm>
          <a:off x="107455" y="525624"/>
          <a:ext cx="195373" cy="1953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E60B3-7733-46F1-87D4-EC6FE003AA06}">
      <dsp:nvSpPr>
        <dsp:cNvPr id="0" name=""/>
        <dsp:cNvSpPr/>
      </dsp:nvSpPr>
      <dsp:spPr>
        <a:xfrm>
          <a:off x="410285" y="445699"/>
          <a:ext cx="9245345" cy="35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5" tIns="37595" rIns="37595" bIns="37595" numCol="1" spcCol="1270" anchor="ctr" anchorCtr="0">
          <a:noAutofit/>
        </a:bodyPr>
        <a:lstStyle/>
        <a:p>
          <a:pPr marL="0" lvl="0" indent="0" algn="l" defTabSz="800100">
            <a:lnSpc>
              <a:spcPct val="100000"/>
            </a:lnSpc>
            <a:spcBef>
              <a:spcPct val="0"/>
            </a:spcBef>
            <a:spcAft>
              <a:spcPct val="35000"/>
            </a:spcAft>
            <a:buNone/>
          </a:pPr>
          <a:r>
            <a:rPr lang="en-US" sz="1800" kern="1200" dirty="0"/>
            <a:t>object network </a:t>
          </a:r>
          <a:r>
            <a:rPr lang="en-US" sz="1800" kern="1200" dirty="0" err="1"/>
            <a:t>SECURITY_CAMERA_HS_Public</a:t>
          </a:r>
          <a:endParaRPr lang="en-US" sz="1800" kern="1200" dirty="0"/>
        </a:p>
      </dsp:txBody>
      <dsp:txXfrm>
        <a:off x="410285" y="445699"/>
        <a:ext cx="9245345" cy="355225"/>
      </dsp:txXfrm>
    </dsp:sp>
    <dsp:sp modelId="{A2970B95-BB39-4B27-80EC-E244D2A650D8}">
      <dsp:nvSpPr>
        <dsp:cNvPr id="0" name=""/>
        <dsp:cNvSpPr/>
      </dsp:nvSpPr>
      <dsp:spPr>
        <a:xfrm>
          <a:off x="0" y="889730"/>
          <a:ext cx="9655631" cy="35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7CCDD-C307-4150-ADB5-52A0FB5373B8}">
      <dsp:nvSpPr>
        <dsp:cNvPr id="0" name=""/>
        <dsp:cNvSpPr/>
      </dsp:nvSpPr>
      <dsp:spPr>
        <a:xfrm>
          <a:off x="107455" y="969656"/>
          <a:ext cx="195373" cy="1953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1A39B-7C94-4E0D-B186-8872394B9107}">
      <dsp:nvSpPr>
        <dsp:cNvPr id="0" name=""/>
        <dsp:cNvSpPr/>
      </dsp:nvSpPr>
      <dsp:spPr>
        <a:xfrm>
          <a:off x="410285" y="889730"/>
          <a:ext cx="9245345" cy="35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5" tIns="37595" rIns="37595" bIns="37595" numCol="1" spcCol="1270" anchor="ctr" anchorCtr="0">
          <a:noAutofit/>
        </a:bodyPr>
        <a:lstStyle/>
        <a:p>
          <a:pPr marL="0" lvl="0" indent="0" algn="l" defTabSz="800100">
            <a:lnSpc>
              <a:spcPct val="100000"/>
            </a:lnSpc>
            <a:spcBef>
              <a:spcPct val="0"/>
            </a:spcBef>
            <a:spcAft>
              <a:spcPct val="35000"/>
            </a:spcAft>
            <a:buNone/>
          </a:pPr>
          <a:r>
            <a:rPr lang="en-US" sz="1800" kern="1200"/>
            <a:t>host 165.29.x.x</a:t>
          </a:r>
        </a:p>
      </dsp:txBody>
      <dsp:txXfrm>
        <a:off x="410285" y="889730"/>
        <a:ext cx="9245345" cy="355225"/>
      </dsp:txXfrm>
    </dsp:sp>
    <dsp:sp modelId="{3145E050-DE59-46D2-80A7-AC65758B118B}">
      <dsp:nvSpPr>
        <dsp:cNvPr id="0" name=""/>
        <dsp:cNvSpPr/>
      </dsp:nvSpPr>
      <dsp:spPr>
        <a:xfrm>
          <a:off x="0" y="1333762"/>
          <a:ext cx="9655631" cy="35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CA478-4BAC-4737-9E74-78EBC7D8EAC3}">
      <dsp:nvSpPr>
        <dsp:cNvPr id="0" name=""/>
        <dsp:cNvSpPr/>
      </dsp:nvSpPr>
      <dsp:spPr>
        <a:xfrm>
          <a:off x="107455" y="1413688"/>
          <a:ext cx="195373" cy="1953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FFD4F-9EE8-4417-9051-9A452C9779F0}">
      <dsp:nvSpPr>
        <dsp:cNvPr id="0" name=""/>
        <dsp:cNvSpPr/>
      </dsp:nvSpPr>
      <dsp:spPr>
        <a:xfrm>
          <a:off x="410285" y="1333762"/>
          <a:ext cx="9245345" cy="35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5" tIns="37595" rIns="37595" bIns="37595" numCol="1" spcCol="1270" anchor="ctr" anchorCtr="0">
          <a:noAutofit/>
        </a:bodyPr>
        <a:lstStyle/>
        <a:p>
          <a:pPr marL="0" lvl="0" indent="0" algn="l" defTabSz="800100">
            <a:lnSpc>
              <a:spcPct val="100000"/>
            </a:lnSpc>
            <a:spcBef>
              <a:spcPct val="0"/>
            </a:spcBef>
            <a:spcAft>
              <a:spcPct val="35000"/>
            </a:spcAft>
            <a:buNone/>
          </a:pPr>
          <a:r>
            <a:rPr lang="en-US" sz="1800" kern="1200" dirty="0"/>
            <a:t>object network </a:t>
          </a:r>
          <a:r>
            <a:rPr lang="en-US" sz="1800" kern="1200" dirty="0" err="1"/>
            <a:t>SECURITY_CAMERA_HS_Private</a:t>
          </a:r>
          <a:endParaRPr lang="en-US" sz="1800" kern="1200" dirty="0"/>
        </a:p>
      </dsp:txBody>
      <dsp:txXfrm>
        <a:off x="410285" y="1333762"/>
        <a:ext cx="9245345" cy="355225"/>
      </dsp:txXfrm>
    </dsp:sp>
    <dsp:sp modelId="{CE280A9B-A581-48DB-A39D-A61CA1A78E7D}">
      <dsp:nvSpPr>
        <dsp:cNvPr id="0" name=""/>
        <dsp:cNvSpPr/>
      </dsp:nvSpPr>
      <dsp:spPr>
        <a:xfrm>
          <a:off x="0" y="1777794"/>
          <a:ext cx="9655631" cy="35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5EA00-1857-49B3-841E-96504365A806}">
      <dsp:nvSpPr>
        <dsp:cNvPr id="0" name=""/>
        <dsp:cNvSpPr/>
      </dsp:nvSpPr>
      <dsp:spPr>
        <a:xfrm>
          <a:off x="107455" y="1857719"/>
          <a:ext cx="195373" cy="1953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FC864-12B8-4850-9B1B-D0554B8117F6}">
      <dsp:nvSpPr>
        <dsp:cNvPr id="0" name=""/>
        <dsp:cNvSpPr/>
      </dsp:nvSpPr>
      <dsp:spPr>
        <a:xfrm>
          <a:off x="410285" y="1777794"/>
          <a:ext cx="9245345" cy="35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5" tIns="37595" rIns="37595" bIns="37595" numCol="1" spcCol="1270" anchor="ctr" anchorCtr="0">
          <a:noAutofit/>
        </a:bodyPr>
        <a:lstStyle/>
        <a:p>
          <a:pPr marL="0" lvl="0" indent="0" algn="l" defTabSz="800100">
            <a:lnSpc>
              <a:spcPct val="100000"/>
            </a:lnSpc>
            <a:spcBef>
              <a:spcPct val="0"/>
            </a:spcBef>
            <a:spcAft>
              <a:spcPct val="35000"/>
            </a:spcAft>
            <a:buNone/>
          </a:pPr>
          <a:r>
            <a:rPr lang="en-US" sz="1800" kern="1200" dirty="0"/>
            <a:t>host 10.X.X.X</a:t>
          </a:r>
        </a:p>
      </dsp:txBody>
      <dsp:txXfrm>
        <a:off x="410285" y="1777794"/>
        <a:ext cx="9245345" cy="3552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6/2/2024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6/1/2024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221729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13</a:t>
            </a:fld>
            <a:endParaRPr lang="en-US"/>
          </a:p>
        </p:txBody>
      </p:sp>
    </p:spTree>
    <p:extLst>
      <p:ext uri="{BB962C8B-B14F-4D97-AF65-F5344CB8AC3E}">
        <p14:creationId xmlns:p14="http://schemas.microsoft.com/office/powerpoint/2010/main" val="118994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14</a:t>
            </a:fld>
            <a:endParaRPr lang="en-US"/>
          </a:p>
        </p:txBody>
      </p:sp>
    </p:spTree>
    <p:extLst>
      <p:ext uri="{BB962C8B-B14F-4D97-AF65-F5344CB8AC3E}">
        <p14:creationId xmlns:p14="http://schemas.microsoft.com/office/powerpoint/2010/main" val="284675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15</a:t>
            </a:fld>
            <a:endParaRPr lang="en-US"/>
          </a:p>
        </p:txBody>
      </p:sp>
    </p:spTree>
    <p:extLst>
      <p:ext uri="{BB962C8B-B14F-4D97-AF65-F5344CB8AC3E}">
        <p14:creationId xmlns:p14="http://schemas.microsoft.com/office/powerpoint/2010/main" val="402253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4E77-8F7F-C091-A6CD-F95913330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F8D03-BCD3-2516-5A17-7890FD56F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3AAD0-5D1A-5384-531C-8A99D3C15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54F1F-92BA-AFB1-9D22-E7208D0FEDEF}"/>
              </a:ext>
            </a:extLst>
          </p:cNvPr>
          <p:cNvSpPr>
            <a:spLocks noGrp="1"/>
          </p:cNvSpPr>
          <p:nvPr>
            <p:ph type="sldNum" sz="quarter" idx="5"/>
          </p:nvPr>
        </p:nvSpPr>
        <p:spPr/>
        <p:txBody>
          <a:bodyPr/>
          <a:lstStyle/>
          <a:p>
            <a:fld id="{55247812-3409-784D-BAE7-ABE53735D59F}" type="slidenum">
              <a:rPr lang="en-US" smtClean="0"/>
              <a:t>16</a:t>
            </a:fld>
            <a:endParaRPr lang="en-US"/>
          </a:p>
        </p:txBody>
      </p:sp>
    </p:spTree>
    <p:extLst>
      <p:ext uri="{BB962C8B-B14F-4D97-AF65-F5344CB8AC3E}">
        <p14:creationId xmlns:p14="http://schemas.microsoft.com/office/powerpoint/2010/main" val="412627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17</a:t>
            </a:fld>
            <a:endParaRPr lang="en-US"/>
          </a:p>
        </p:txBody>
      </p:sp>
    </p:spTree>
    <p:extLst>
      <p:ext uri="{BB962C8B-B14F-4D97-AF65-F5344CB8AC3E}">
        <p14:creationId xmlns:p14="http://schemas.microsoft.com/office/powerpoint/2010/main" val="298638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4</a:t>
            </a:fld>
            <a:endParaRPr lang="en-US"/>
          </a:p>
        </p:txBody>
      </p:sp>
    </p:spTree>
    <p:extLst>
      <p:ext uri="{BB962C8B-B14F-4D97-AF65-F5344CB8AC3E}">
        <p14:creationId xmlns:p14="http://schemas.microsoft.com/office/powerpoint/2010/main" val="395647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83833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428960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23492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315543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10</a:t>
            </a:fld>
            <a:endParaRPr lang="en-US"/>
          </a:p>
        </p:txBody>
      </p:sp>
    </p:spTree>
    <p:extLst>
      <p:ext uri="{BB962C8B-B14F-4D97-AF65-F5344CB8AC3E}">
        <p14:creationId xmlns:p14="http://schemas.microsoft.com/office/powerpoint/2010/main" val="2793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11</a:t>
            </a:fld>
            <a:endParaRPr lang="en-US"/>
          </a:p>
        </p:txBody>
      </p:sp>
    </p:spTree>
    <p:extLst>
      <p:ext uri="{BB962C8B-B14F-4D97-AF65-F5344CB8AC3E}">
        <p14:creationId xmlns:p14="http://schemas.microsoft.com/office/powerpoint/2010/main" val="121360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12</a:t>
            </a:fld>
            <a:endParaRPr lang="en-US"/>
          </a:p>
        </p:txBody>
      </p:sp>
    </p:spTree>
    <p:extLst>
      <p:ext uri="{BB962C8B-B14F-4D97-AF65-F5344CB8AC3E}">
        <p14:creationId xmlns:p14="http://schemas.microsoft.com/office/powerpoint/2010/main" val="369984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9009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824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062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0579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798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0094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928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880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83493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466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32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3410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87039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6/1/2024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92031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6/1/2024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17831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572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81229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8317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49026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8061D-18C3-4F4F-85EF-561633F58754}" type="datetimeFigureOut">
              <a:rPr lang="en-US" smtClean="0"/>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19377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D8061D-18C3-4F4F-85EF-561633F58754}" type="datetimeFigureOut">
              <a:rPr lang="en-US" smtClean="0"/>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8164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061D-18C3-4F4F-85EF-561633F58754}" type="datetimeFigureOut">
              <a:rPr lang="en-US" smtClean="0"/>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11704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27921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
        <p:nvSpPr>
          <p:cNvPr id="5" name="Date Placeholder 4"/>
          <p:cNvSpPr>
            <a:spLocks noGrp="1"/>
          </p:cNvSpPr>
          <p:nvPr>
            <p:ph type="dt" sz="half" idx="10"/>
          </p:nvPr>
        </p:nvSpPr>
        <p:spPr/>
        <p:txBody>
          <a:bodyPr/>
          <a:lstStyle/>
          <a:p>
            <a:fld id="{D6D8061D-18C3-4F4F-85EF-561633F58754}" type="datetimeFigureOut">
              <a:rPr lang="en-US" smtClean="0"/>
              <a:t>6/1/2024</a:t>
            </a:fld>
            <a:endParaRPr lang="en-US"/>
          </a:p>
        </p:txBody>
      </p:sp>
    </p:spTree>
    <p:extLst>
      <p:ext uri="{BB962C8B-B14F-4D97-AF65-F5344CB8AC3E}">
        <p14:creationId xmlns:p14="http://schemas.microsoft.com/office/powerpoint/2010/main" val="262369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D8061D-18C3-4F4F-85EF-561633F58754}" type="datetimeFigureOut">
              <a:rPr lang="en-US" smtClean="0"/>
              <a:t>6/1/2024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3823500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6" r:id="rId19"/>
    <p:sldLayoutId id="2147483717" r:id="rId20"/>
    <p:sldLayoutId id="2147483718" r:id="rId21"/>
    <p:sldLayoutId id="2147483722" r:id="rId22"/>
    <p:sldLayoutId id="2147483723" r:id="rId23"/>
    <p:sldLayoutId id="2147483724" r:id="rId2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hyperlink" Target="https://gcc02.safelinks.protection.outlook.com/?url=http%3A%2F%2Fwww.instagram.com%2FArkansasTSS&amp;data=05%7C01%7CChristopher.Dodds%40arkansas.gov%7Ca90e4c7fcd0149a4313608db14455db8%7C5ec1d8f0cb624000b3278e63b0547048%7C0%7C0%7C638126060506044293%7CUnknown%7CTWFpbGZsb3d8eyJWIjoiMC4wLjAwMDAiLCJQIjoiV2luMzIiLCJBTiI6Ik1haWwiLCJXVCI6Mn0%3D%7C3000%7C%7C%7C&amp;sdata=RiBlN0I7VMr6uNMNbZUfRpSQBoi3Ni%2BrUO8jcaHB%2BIs%3D&amp;reserved=0" TargetMode="External"/><Relationship Id="rId3" Type="http://schemas.openxmlformats.org/officeDocument/2006/relationships/hyperlink" Target="mailto:christopher.dodds@arkansas.gov" TargetMode="External"/><Relationship Id="rId7" Type="http://schemas.openxmlformats.org/officeDocument/2006/relationships/hyperlink" Target="https://gcc02.safelinks.protection.outlook.com/?url=https%3A%2F%2Fwww.linkedin.com%2Fcompany%2Fdepartment-of-transformation-and-shared-services%2F&amp;data=05%7C01%7CChristopher.Dodds%40arkansas.gov%7Ca90e4c7fcd0149a4313608db14455db8%7C5ec1d8f0cb624000b3278e63b0547048%7C0%7C0%7C638126060506044293%7CUnknown%7CTWFpbGZsb3d8eyJWIjoiMC4wLjAwMDAiLCJQIjoiV2luMzIiLCJBTiI6Ik1haWwiLCJXVCI6Mn0%3D%7C3000%7C%7C%7C&amp;sdata=dEIc6u0UrESbxTac59QSZOKGe%2FVads9xOpLE9sFl7q4%3D&amp;reserved=0" TargetMode="External"/><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hyperlink" Target="https://gcc02.safelinks.protection.outlook.com/?url=http%3A%2F%2Fwww.twitter.com%2FArkansasTSS&amp;data=05%7C01%7CChristopher.Dodds%40arkansas.gov%7Ca90e4c7fcd0149a4313608db14455db8%7C5ec1d8f0cb624000b3278e63b0547048%7C0%7C0%7C638126060506044293%7CUnknown%7CTWFpbGZsb3d8eyJWIjoiMC4wLjAwMDAiLCJQIjoiV2luMzIiLCJBTiI6Ik1haWwiLCJXVCI6Mn0%3D%7C3000%7C%7C%7C&amp;sdata=iR%2BpP3aJW3H1z0FfoDWYPUgbEjL4KlkH7%2FCXCOJxUic%3D&amp;reserved=0" TargetMode="External"/><Relationship Id="rId11" Type="http://schemas.openxmlformats.org/officeDocument/2006/relationships/image" Target="../media/image7.png"/><Relationship Id="rId5" Type="http://schemas.openxmlformats.org/officeDocument/2006/relationships/hyperlink" Target="https://gcc02.safelinks.protection.outlook.com/?url=http%3A%2F%2Fwww.facebook.com%2FArkansasTSS&amp;data=05%7C01%7CChristopher.Dodds%40arkansas.gov%7Ca90e4c7fcd0149a4313608db14455db8%7C5ec1d8f0cb624000b3278e63b0547048%7C0%7C0%7C638126060506044293%7CUnknown%7CTWFpbGZsb3d8eyJWIjoiMC4wLjAwMDAiLCJQIjoiV2luMzIiLCJBTiI6Ik1haWwiLCJXVCI6Mn0%3D%7C3000%7C%7C%7C&amp;sdata=FeJArDPzS0NCVyAaqVxuDcNofmmdFGPOliRAwXGE3nI%3D&amp;reserved=0" TargetMode="External"/><Relationship Id="rId10" Type="http://schemas.openxmlformats.org/officeDocument/2006/relationships/hyperlink" Target="https://www.transform.ar.gov/information-systems/support/dis-field-support/" TargetMode="External"/><Relationship Id="rId4" Type="http://schemas.openxmlformats.org/officeDocument/2006/relationships/hyperlink" Target="https://gcc02.safelinks.protection.outlook.com/?url=http%3A%2F%2Fwww.transform.ar.gov%2F&amp;data=05%7C01%7CChristopher.Dodds%40arkansas.gov%7Ca90e4c7fcd0149a4313608db14455db8%7C5ec1d8f0cb624000b3278e63b0547048%7C0%7C0%7C638126060506044293%7CUnknown%7CTWFpbGZsb3d8eyJWIjoiMC4wLjAwMDAiLCJQIjoiV2luMzIiLCJBTiI6Ik1haWwiLCJXVCI6Mn0%3D%7C3000%7C%7C%7C&amp;sdata=eAsio%2BMXwKyTr2rBmHGokhG3qSvOy5cWZTkxh1UMp7w%3D&amp;reserved=0" TargetMode="External"/><Relationship Id="rId9" Type="http://schemas.openxmlformats.org/officeDocument/2006/relationships/hyperlink" Target="http://www.apscnlan.k12.a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6" name="Title 5">
            <a:extLst>
              <a:ext uri="{FF2B5EF4-FFF2-40B4-BE49-F238E27FC236}">
                <a16:creationId xmlns:a16="http://schemas.microsoft.com/office/drawing/2014/main" id="{F20A922B-22EC-7FD8-FA8C-2FFAC558BD66}"/>
              </a:ext>
            </a:extLst>
          </p:cNvPr>
          <p:cNvSpPr>
            <a:spLocks noGrp="1"/>
          </p:cNvSpPr>
          <p:nvPr>
            <p:ph type="ctrTitle"/>
          </p:nvPr>
        </p:nvSpPr>
        <p:spPr>
          <a:xfrm>
            <a:off x="1524000" y="1317170"/>
            <a:ext cx="9144000" cy="4593773"/>
          </a:xfrm>
        </p:spPr>
        <p:txBody>
          <a:bodyPr/>
          <a:lstStyle/>
          <a:p>
            <a:r>
              <a:rPr lang="en-US" sz="9600" dirty="0"/>
              <a:t>Cybersecurity </a:t>
            </a:r>
            <a:br>
              <a:rPr lang="en-US" sz="9600" dirty="0"/>
            </a:br>
            <a:r>
              <a:rPr lang="en-US" sz="9600" dirty="0"/>
              <a:t>Firewall Audit</a:t>
            </a:r>
          </a:p>
        </p:txBody>
      </p:sp>
      <p:pic>
        <p:nvPicPr>
          <p:cNvPr id="2" name="Picture 1">
            <a:extLst>
              <a:ext uri="{FF2B5EF4-FFF2-40B4-BE49-F238E27FC236}">
                <a16:creationId xmlns:a16="http://schemas.microsoft.com/office/drawing/2014/main" id="{AE7C466E-BDD8-835F-4A14-606D96E1D1D7}"/>
              </a:ext>
            </a:extLst>
          </p:cNvPr>
          <p:cNvPicPr>
            <a:picLocks noChangeAspect="1"/>
          </p:cNvPicPr>
          <p:nvPr/>
        </p:nvPicPr>
        <p:blipFill>
          <a:blip r:embed="rId4"/>
          <a:stretch>
            <a:fillRect/>
          </a:stretch>
        </p:blipFill>
        <p:spPr>
          <a:xfrm>
            <a:off x="-185056" y="-141670"/>
            <a:ext cx="3178628" cy="3211441"/>
          </a:xfrm>
          <a:prstGeom prst="rect">
            <a:avLst/>
          </a:prstGeom>
        </p:spPr>
      </p:pic>
    </p:spTree>
    <p:extLst>
      <p:ext uri="{BB962C8B-B14F-4D97-AF65-F5344CB8AC3E}">
        <p14:creationId xmlns:p14="http://schemas.microsoft.com/office/powerpoint/2010/main" val="63926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951411"/>
          </a:xfrm>
          <a:noFill/>
        </p:spPr>
        <p:txBody>
          <a:bodyPr anchor="ctr"/>
          <a:lstStyle/>
          <a:p>
            <a:pPr algn="l"/>
            <a:r>
              <a:rPr lang="en-US" dirty="0"/>
              <a:t>1. COLLECT KEY INFORMATION</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153887"/>
            <a:ext cx="5212079" cy="5008084"/>
          </a:xfrm>
          <a:noFill/>
        </p:spPr>
        <p:txBody>
          <a:bodyPr>
            <a:normAutofit fontScale="92500" lnSpcReduction="10000"/>
          </a:bodyPr>
          <a:lstStyle/>
          <a:p>
            <a:r>
              <a:rPr lang="en-US" sz="2800" dirty="0"/>
              <a:t>Prior to the audit there needs to be information gathered during this time. </a:t>
            </a:r>
          </a:p>
          <a:p>
            <a:r>
              <a:rPr lang="en-US" sz="2800" dirty="0"/>
              <a:t>There needs to be visibility into the network with software hardware policies and risks </a:t>
            </a:r>
          </a:p>
          <a:p>
            <a:r>
              <a:rPr lang="en-US" sz="2800" dirty="0"/>
              <a:t>To plan the audit, you need the following key information:</a:t>
            </a:r>
          </a:p>
          <a:p>
            <a:pPr marL="285750" indent="-285750">
              <a:buFont typeface="Arial" panose="020B0604020202020204" pitchFamily="34" charset="0"/>
              <a:buChar char="•"/>
            </a:pPr>
            <a:r>
              <a:rPr lang="en-US" sz="2400" dirty="0"/>
              <a:t>Copies of the relevant security policies</a:t>
            </a:r>
          </a:p>
          <a:p>
            <a:pPr marL="285750" indent="-285750">
              <a:buFont typeface="Arial" panose="020B0604020202020204" pitchFamily="34" charset="0"/>
              <a:buChar char="•"/>
            </a:pPr>
            <a:r>
              <a:rPr lang="en-US" sz="2400" dirty="0"/>
              <a:t>Firewall logs that can be compared to the firewall rule base to find which rules are being used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459795" y="1077686"/>
            <a:ext cx="4894006" cy="5084284"/>
          </a:xfrm>
          <a:noFill/>
        </p:spPr>
        <p:txBody>
          <a:bodyPr>
            <a:noAutofit/>
          </a:bodyPr>
          <a:lstStyle/>
          <a:p>
            <a:pPr marL="342900" indent="-342900">
              <a:buFont typeface="Arial" panose="020B0604020202020204" pitchFamily="34" charset="0"/>
              <a:buChar char="•"/>
            </a:pPr>
            <a:r>
              <a:rPr lang="en-US" sz="2200" dirty="0"/>
              <a:t>Updated copy of the network and the firewall topology diagrams </a:t>
            </a:r>
          </a:p>
          <a:p>
            <a:pPr marL="285750" indent="-285750">
              <a:buFont typeface="Arial" panose="020B0604020202020204" pitchFamily="34" charset="0"/>
              <a:buChar char="•"/>
            </a:pPr>
            <a:r>
              <a:rPr lang="en-US" sz="2200" dirty="0"/>
              <a:t>Any previous audit documentation including the rules objects and policy revisions</a:t>
            </a:r>
          </a:p>
          <a:p>
            <a:pPr marL="285750" indent="-285750">
              <a:buFont typeface="Arial" panose="020B0604020202020204" pitchFamily="34" charset="0"/>
              <a:buChar char="•"/>
            </a:pPr>
            <a:r>
              <a:rPr lang="en-US" sz="2200" dirty="0"/>
              <a:t>Vendor firewall information including the </a:t>
            </a:r>
            <a:r>
              <a:rPr lang="en-US" sz="2200" dirty="0" err="1"/>
              <a:t>os</a:t>
            </a:r>
            <a:r>
              <a:rPr lang="en-US" sz="2200" dirty="0"/>
              <a:t> version latest patches and the default configuration </a:t>
            </a:r>
          </a:p>
          <a:p>
            <a:pPr marL="285750" indent="-285750">
              <a:buFont typeface="Arial" panose="020B0604020202020204" pitchFamily="34" charset="0"/>
              <a:buChar char="•"/>
            </a:pPr>
            <a:r>
              <a:rPr lang="en-US" sz="2200" dirty="0"/>
              <a:t>Finally understanding all the critical servers and repositories within the network</a:t>
            </a:r>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24315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261258"/>
            <a:ext cx="10515600" cy="913919"/>
          </a:xfrm>
          <a:noFill/>
        </p:spPr>
        <p:txBody>
          <a:bodyPr anchor="ctr"/>
          <a:lstStyle/>
          <a:p>
            <a:pPr algn="l"/>
            <a:r>
              <a:rPr lang="en-US" dirty="0"/>
              <a:t>2. ACCESS THE CHANGE MANAGEMENT PROCESS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045031"/>
            <a:ext cx="5212079" cy="5116940"/>
          </a:xfrm>
          <a:noFill/>
        </p:spPr>
        <p:txBody>
          <a:bodyPr>
            <a:normAutofit fontScale="92500" lnSpcReduction="10000"/>
          </a:bodyPr>
          <a:lstStyle/>
          <a:p>
            <a:pPr marL="342900" indent="-342900">
              <a:buFont typeface="Arial" panose="020B0604020202020204" pitchFamily="34" charset="0"/>
              <a:buChar char="•"/>
            </a:pPr>
            <a:r>
              <a:rPr lang="en-US" sz="2400" dirty="0"/>
              <a:t>Gathered public and private </a:t>
            </a:r>
            <a:r>
              <a:rPr lang="en-US" sz="2400" dirty="0" err="1"/>
              <a:t>ip’s</a:t>
            </a:r>
            <a:r>
              <a:rPr lang="en-US" sz="2400" dirty="0"/>
              <a:t>.</a:t>
            </a:r>
          </a:p>
          <a:p>
            <a:pPr marL="342900" indent="-342900">
              <a:buFont typeface="Arial" panose="020B0604020202020204" pitchFamily="34" charset="0"/>
              <a:buChar char="•"/>
            </a:pPr>
            <a:r>
              <a:rPr lang="en-US" sz="2400" dirty="0"/>
              <a:t>Gathered vendor, hardware &amp; software requirements for firewall changes</a:t>
            </a:r>
          </a:p>
          <a:p>
            <a:pPr marL="342900" indent="-342900">
              <a:buFont typeface="Arial" panose="020B0604020202020204" pitchFamily="34" charset="0"/>
              <a:buChar char="•"/>
            </a:pPr>
            <a:r>
              <a:rPr lang="en-US" sz="2400" dirty="0"/>
              <a:t>Assign static private ip to the network device </a:t>
            </a:r>
          </a:p>
          <a:p>
            <a:pPr marL="342900" indent="-342900">
              <a:buFont typeface="Arial" panose="020B0604020202020204" pitchFamily="34" charset="0"/>
              <a:buChar char="•"/>
            </a:pPr>
            <a:r>
              <a:rPr lang="en-US" sz="2400" dirty="0"/>
              <a:t>Open Incident with DIS Call Center</a:t>
            </a:r>
          </a:p>
          <a:p>
            <a:pPr marL="342900" indent="-342900">
              <a:buFont typeface="Arial" panose="020B0604020202020204" pitchFamily="34" charset="0"/>
              <a:buChar char="•"/>
            </a:pPr>
            <a:r>
              <a:rPr lang="en-US" sz="2400" dirty="0"/>
              <a:t>Email firewall request to APSCNLAN field support person.  </a:t>
            </a:r>
          </a:p>
          <a:p>
            <a:pPr marL="342900" indent="-342900">
              <a:buFont typeface="Arial" panose="020B0604020202020204" pitchFamily="34" charset="0"/>
              <a:buChar char="•"/>
            </a:pPr>
            <a:r>
              <a:rPr lang="en-US" sz="2400" dirty="0"/>
              <a:t>Firewall changes are submitted to DIS Security &amp; DIS Firewall  </a:t>
            </a:r>
          </a:p>
          <a:p>
            <a:pPr marL="342900" indent="-342900">
              <a:buFont typeface="Arial" panose="020B0604020202020204" pitchFamily="34" charset="0"/>
              <a:buChar char="•"/>
            </a:pPr>
            <a:r>
              <a:rPr lang="en-US" sz="2400" dirty="0"/>
              <a:t>New firewall objects, allow rules and policies are created – Access Control List (ACL)</a:t>
            </a:r>
          </a:p>
          <a:p>
            <a:endParaRPr lang="en-US" sz="2800" dirty="0"/>
          </a:p>
          <a:p>
            <a:endParaRPr lang="en-US" sz="2800" dirty="0"/>
          </a:p>
          <a:p>
            <a:endParaRPr lang="en-US" sz="28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346371" y="1045030"/>
            <a:ext cx="5007430" cy="5447210"/>
          </a:xfrm>
          <a:noFill/>
        </p:spPr>
        <p:txBody>
          <a:bodyPr>
            <a:noAutofit/>
          </a:bodyPr>
          <a:lstStyle/>
          <a:p>
            <a:pPr marL="342900" indent="-342900">
              <a:buFont typeface="Arial" panose="020B0604020202020204" pitchFamily="34" charset="0"/>
              <a:buChar char="•"/>
            </a:pPr>
            <a:r>
              <a:rPr lang="en-US" sz="2200" dirty="0"/>
              <a:t>Firewall changes are peer reviewed before being applied</a:t>
            </a:r>
          </a:p>
          <a:p>
            <a:pPr marL="342900" indent="-342900">
              <a:buFont typeface="Arial" panose="020B0604020202020204" pitchFamily="34" charset="0"/>
              <a:buChar char="•"/>
            </a:pPr>
            <a:r>
              <a:rPr lang="en-US" sz="2200" dirty="0"/>
              <a:t>Change orders are implemented to ASA / Firewall </a:t>
            </a:r>
          </a:p>
          <a:p>
            <a:pPr marL="285750" indent="-285750">
              <a:buFont typeface="Arial" panose="020B0604020202020204" pitchFamily="34" charset="0"/>
              <a:buChar char="•"/>
            </a:pPr>
            <a:r>
              <a:rPr lang="en-US" sz="2200" dirty="0"/>
              <a:t>Firewall changes are tested and verified by DIS Security</a:t>
            </a:r>
          </a:p>
          <a:p>
            <a:pPr marL="285750" indent="-285750">
              <a:buFont typeface="Arial" panose="020B0604020202020204" pitchFamily="34" charset="0"/>
              <a:buChar char="•"/>
            </a:pPr>
            <a:r>
              <a:rPr lang="en-US" sz="2200" dirty="0"/>
              <a:t>The Local tech should verify device and connectivity and test allowed ports from LAN to outside State Network. Verification that change have been tested and implemented correctly</a:t>
            </a:r>
          </a:p>
          <a:p>
            <a:pPr marL="285750" indent="-285750">
              <a:buFont typeface="Arial" panose="020B0604020202020204" pitchFamily="34" charset="0"/>
              <a:buChar char="•"/>
            </a:pPr>
            <a:r>
              <a:rPr lang="en-US" sz="2200" dirty="0"/>
              <a:t>Update copy of the network documentation of LAN changes </a:t>
            </a:r>
          </a:p>
          <a:p>
            <a:endParaRPr lang="en-US" sz="2000"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94272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951411"/>
          </a:xfrm>
          <a:noFill/>
        </p:spPr>
        <p:txBody>
          <a:bodyPr anchor="ctr"/>
          <a:lstStyle/>
          <a:p>
            <a:pPr algn="l"/>
            <a:r>
              <a:rPr lang="en-US" dirty="0"/>
              <a:t>3. AUDIT THE ACCESS &amp; PHYSICAL LOCATION</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459163"/>
            <a:ext cx="5212079" cy="4702807"/>
          </a:xfrm>
          <a:noFill/>
        </p:spPr>
        <p:txBody>
          <a:bodyPr>
            <a:normAutofit fontScale="92500" lnSpcReduction="20000"/>
          </a:bodyPr>
          <a:lstStyle/>
          <a:p>
            <a:r>
              <a:rPr lang="en-US" sz="2400" dirty="0">
                <a:effectLst/>
                <a:ea typeface="Calibri" panose="020F0502020204030204" pitchFamily="34" charset="0"/>
                <a:cs typeface="Times New Roman" panose="02020603050405020304" pitchFamily="18" charset="0"/>
              </a:rPr>
              <a:t>Firewall audits don't just involve the rule-based policies but the actual firewall itself</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I</a:t>
            </a:r>
            <a:r>
              <a:rPr lang="en-US" sz="2400" dirty="0">
                <a:effectLst/>
                <a:ea typeface="Calibri" panose="020F0502020204030204" pitchFamily="34" charset="0"/>
                <a:cs typeface="Times New Roman" panose="02020603050405020304" pitchFamily="18" charset="0"/>
              </a:rPr>
              <a:t>t's important to ensure that the firewall has both physical and software security feature verifications this involves the hardware and OS software of the firewall it's important that there's a physical security protecting the firewall and management servers with controlled access this ensures that only authorized personnel are permitted to access the firewall server rooms</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Remove default passwords</a:t>
            </a:r>
            <a:endParaRPr lang="en-US" sz="2400" dirty="0">
              <a:effectLst/>
              <a:ea typeface="Calibri" panose="020F0502020204030204" pitchFamily="34" charset="0"/>
              <a:cs typeface="Times New Roman" panose="02020603050405020304" pitchFamily="18" charset="0"/>
            </a:endParaRPr>
          </a:p>
          <a:p>
            <a:endParaRPr lang="en-US" sz="2800" dirty="0"/>
          </a:p>
          <a:p>
            <a:endParaRPr lang="en-US" sz="2800" dirty="0"/>
          </a:p>
          <a:p>
            <a:endParaRPr lang="en-US" sz="28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346371" y="1317171"/>
            <a:ext cx="5007430" cy="4844798"/>
          </a:xfrm>
          <a:noFill/>
        </p:spPr>
        <p:txBody>
          <a:bodyPr>
            <a:noAutofit/>
          </a:bodyPr>
          <a:lstStyle/>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V</a:t>
            </a:r>
            <a:r>
              <a:rPr lang="en-US" sz="2400" dirty="0">
                <a:effectLst/>
                <a:ea typeface="Calibri" panose="020F0502020204030204" pitchFamily="34" charset="0"/>
                <a:cs typeface="Times New Roman" panose="02020603050405020304" pitchFamily="18" charset="0"/>
              </a:rPr>
              <a:t>endor operating system, firmware, patches and updates are extremely important, and it should be verified that these </a:t>
            </a:r>
            <a:r>
              <a:rPr lang="en-US" sz="2400" dirty="0">
                <a:ea typeface="Calibri" panose="020F0502020204030204" pitchFamily="34" charset="0"/>
                <a:cs typeface="Times New Roman" panose="02020603050405020304" pitchFamily="18" charset="0"/>
              </a:rPr>
              <a:t>updated and applied.</a:t>
            </a:r>
            <a:endParaRPr lang="en-US" sz="2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T</a:t>
            </a:r>
            <a:r>
              <a:rPr lang="en-US" sz="2400" dirty="0">
                <a:effectLst/>
                <a:ea typeface="Calibri" panose="020F0502020204030204" pitchFamily="34" charset="0"/>
                <a:cs typeface="Times New Roman" panose="02020603050405020304" pitchFamily="18" charset="0"/>
              </a:rPr>
              <a:t>he operating system should also be audited to ensure that it passes common hardening checklist</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 The device administration procedures should also be reviewed </a:t>
            </a:r>
            <a:endParaRPr lang="en-US" sz="2200" dirty="0"/>
          </a:p>
          <a:p>
            <a:endParaRPr lang="en-US" sz="2000"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9369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228600"/>
            <a:ext cx="10515600" cy="946577"/>
          </a:xfrm>
          <a:noFill/>
        </p:spPr>
        <p:txBody>
          <a:bodyPr anchor="ctr"/>
          <a:lstStyle/>
          <a:p>
            <a:pPr algn="l"/>
            <a:r>
              <a:rPr lang="en-US" dirty="0"/>
              <a:t>4. DECLUTTER AND IMPROVE THE RULE BASE</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175177"/>
            <a:ext cx="5212079" cy="4986793"/>
          </a:xfrm>
          <a:noFill/>
        </p:spPr>
        <p:txBody>
          <a:bodyPr>
            <a:normAutofit fontScale="92500" lnSpcReduction="10000"/>
          </a:bodyPr>
          <a:lstStyle/>
          <a:p>
            <a:r>
              <a:rPr lang="en-US" sz="2400" dirty="0">
                <a:effectLst/>
                <a:ea typeface="Calibri" panose="020F0502020204030204" pitchFamily="34" charset="0"/>
                <a:cs typeface="Times New Roman" panose="02020603050405020304" pitchFamily="18" charset="0"/>
              </a:rPr>
              <a:t>To ensure that the firewall performs at peak performance the rule base should be decluttered and optimized this also makes the auditing process easier and will remove the unnecessary overhead to do this start by:</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eleting the rules that aren't useful and disable expired and unused rules and objects</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Delete the unused connections and this includes source destination and service routes that aren't in use </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F</a:t>
            </a:r>
            <a:r>
              <a:rPr lang="en-US" sz="2400" dirty="0">
                <a:effectLst/>
                <a:ea typeface="Calibri" panose="020F0502020204030204" pitchFamily="34" charset="0"/>
                <a:cs typeface="Times New Roman" panose="02020603050405020304" pitchFamily="18" charset="0"/>
              </a:rPr>
              <a:t>ind the similar rules in consolidate them into one role identify</a:t>
            </a:r>
          </a:p>
          <a:p>
            <a:pPr marL="342900" indent="-342900">
              <a:buFont typeface="Arial" panose="020B0604020202020204" pitchFamily="34" charset="0"/>
              <a:buChar char="•"/>
            </a:pPr>
            <a:endParaRPr lang="en-US" sz="2800" dirty="0"/>
          </a:p>
          <a:p>
            <a:endParaRPr lang="en-US" sz="2800" dirty="0"/>
          </a:p>
          <a:p>
            <a:endParaRPr lang="en-US" sz="28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346371" y="1012371"/>
            <a:ext cx="5007430" cy="5149598"/>
          </a:xfrm>
          <a:noFill/>
        </p:spPr>
        <p:txBody>
          <a:bodyPr>
            <a:noAutofit/>
          </a:bodyPr>
          <a:lstStyle/>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F</a:t>
            </a:r>
            <a:r>
              <a:rPr lang="en-US" sz="2200" dirty="0">
                <a:effectLst/>
                <a:ea typeface="Calibri" panose="020F0502020204030204" pitchFamily="34" charset="0"/>
                <a:cs typeface="Times New Roman" panose="02020603050405020304" pitchFamily="18" charset="0"/>
              </a:rPr>
              <a:t>ix any issues that are over permissive and analyze the actual policy against Firewall log</a:t>
            </a: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A</a:t>
            </a:r>
            <a:r>
              <a:rPr lang="en-US" sz="2200" dirty="0">
                <a:effectLst/>
                <a:ea typeface="Calibri" panose="020F0502020204030204" pitchFamily="34" charset="0"/>
                <a:cs typeface="Times New Roman" panose="02020603050405020304" pitchFamily="18" charset="0"/>
              </a:rPr>
              <a:t>nalyze VPN parameters in order to uncover users and groups that are unused / unattached / expired /for those that are about to expire </a:t>
            </a: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E</a:t>
            </a:r>
            <a:r>
              <a:rPr lang="en-US" sz="2200" dirty="0">
                <a:effectLst/>
                <a:ea typeface="Calibri" panose="020F0502020204030204" pitchFamily="34" charset="0"/>
                <a:cs typeface="Times New Roman" panose="02020603050405020304" pitchFamily="18" charset="0"/>
              </a:rPr>
              <a:t>nforce object naming conventions </a:t>
            </a:r>
          </a:p>
          <a:p>
            <a:pPr marL="342900" indent="-342900">
              <a:buFont typeface="Arial" panose="020B0604020202020204" pitchFamily="34" charset="0"/>
              <a:buChar char="•"/>
            </a:pPr>
            <a:r>
              <a:rPr lang="en-US" sz="2200">
                <a:ea typeface="Calibri" panose="020F0502020204030204" pitchFamily="34" charset="0"/>
                <a:cs typeface="Times New Roman" panose="02020603050405020304" pitchFamily="18" charset="0"/>
              </a:rPr>
              <a:t>Evaluate </a:t>
            </a:r>
            <a:r>
              <a:rPr lang="en-US" sz="2200" dirty="0">
                <a:ea typeface="Calibri" panose="020F0502020204030204" pitchFamily="34" charset="0"/>
                <a:cs typeface="Times New Roman" panose="02020603050405020304" pitchFamily="18" charset="0"/>
              </a:rPr>
              <a:t>the order of firewall rules for effectiveness and performance.</a:t>
            </a: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F</a:t>
            </a:r>
            <a:r>
              <a:rPr lang="en-US" sz="2200" dirty="0">
                <a:effectLst/>
                <a:ea typeface="Calibri" panose="020F0502020204030204" pitchFamily="34" charset="0"/>
                <a:cs typeface="Times New Roman" panose="02020603050405020304" pitchFamily="18" charset="0"/>
              </a:rPr>
              <a:t>inally keep a record of rules objects and policy revisions for future reference</a:t>
            </a:r>
            <a:endParaRPr lang="en-US" sz="2200" dirty="0"/>
          </a:p>
          <a:p>
            <a:pPr marL="342900" indent="-342900">
              <a:buFont typeface="Arial" panose="020B0604020202020204" pitchFamily="34" charset="0"/>
              <a:buChar char="•"/>
            </a:pPr>
            <a:endParaRPr lang="en-US" sz="2000"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88693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951411"/>
          </a:xfrm>
          <a:noFill/>
        </p:spPr>
        <p:txBody>
          <a:bodyPr anchor="ctr"/>
          <a:lstStyle/>
          <a:p>
            <a:pPr algn="l"/>
            <a:r>
              <a:rPr lang="en-US" dirty="0"/>
              <a:t>5. PERFORM A RISK ASSESSMENT AND FIX ISSUES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459163"/>
            <a:ext cx="5212079" cy="4702807"/>
          </a:xfrm>
          <a:noFill/>
        </p:spPr>
        <p:txBody>
          <a:bodyPr>
            <a:normAutofit fontScale="77500" lnSpcReduction="20000"/>
          </a:bodyPr>
          <a:lstStyle/>
          <a:p>
            <a:r>
              <a:rPr lang="en-US" sz="2400" dirty="0">
                <a:effectLst/>
                <a:ea typeface="Calibri" panose="020F0502020204030204" pitchFamily="34" charset="0"/>
                <a:cs typeface="Times New Roman" panose="02020603050405020304" pitchFamily="18" charset="0"/>
              </a:rPr>
              <a:t>A thorough and comprehensive risk assessment will help identify any risky rules that ensure the rules are compliant with internal policies and relevant standards and regulations this is done by prioritizing the rules by severity and based on industry standards and best practices this is based upon district needs in risk acceptance of the organization things to look for check to see if there are any rules or go against and violate your district security policy. Do any of the firewall rules use any in the source destination service protocol application or use fields with a permissive action. </a:t>
            </a:r>
            <a:r>
              <a:rPr lang="en-US" sz="2400" dirty="0">
                <a:ea typeface="Calibri" panose="020F0502020204030204" pitchFamily="34" charset="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o any of the rules allow risky services to your internal network (LAN). </a:t>
            </a:r>
            <a:r>
              <a:rPr lang="en-US" sz="2400" dirty="0">
                <a:ea typeface="Calibri" panose="020F0502020204030204" pitchFamily="34" charset="0"/>
                <a:cs typeface="Times New Roman" panose="02020603050405020304" pitchFamily="18" charset="0"/>
              </a:rPr>
              <a:t>W</a:t>
            </a:r>
            <a:r>
              <a:rPr lang="en-US" sz="2400" dirty="0">
                <a:effectLst/>
                <a:ea typeface="Calibri" panose="020F0502020204030204" pitchFamily="34" charset="0"/>
                <a:cs typeface="Times New Roman" panose="02020603050405020304" pitchFamily="18" charset="0"/>
              </a:rPr>
              <a:t>hat about any rules that allow risky services from the Internet coming inbound to sensitive servers, networks devices and databases. “DATA”</a:t>
            </a:r>
          </a:p>
          <a:p>
            <a:endParaRPr lang="en-US" sz="2800" dirty="0"/>
          </a:p>
          <a:p>
            <a:endParaRPr lang="en-US" sz="28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346371" y="1317171"/>
            <a:ext cx="5007430" cy="4844798"/>
          </a:xfrm>
          <a:noFill/>
        </p:spPr>
        <p:txBody>
          <a:bodyPr>
            <a:noAutofit/>
          </a:bodyPr>
          <a:lstStyle/>
          <a:p>
            <a:pPr marL="342900" indent="-34290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Identify </a:t>
            </a:r>
            <a:r>
              <a:rPr lang="en-US" sz="2000" dirty="0">
                <a:ea typeface="Calibri" panose="020F0502020204030204" pitchFamily="34" charset="0"/>
                <a:cs typeface="Times New Roman" panose="02020603050405020304" pitchFamily="18" charset="0"/>
              </a:rPr>
              <a:t>any risky rules by prioritizing by severity</a:t>
            </a:r>
          </a:p>
          <a:p>
            <a:pPr marL="342900" indent="-342900">
              <a:buFont typeface="Arial" panose="020B0604020202020204" pitchFamily="34" charset="0"/>
              <a:buChar char="•"/>
            </a:pPr>
            <a:r>
              <a:rPr lang="en-US" sz="2000" dirty="0">
                <a:ea typeface="Calibri" panose="020F0502020204030204" pitchFamily="34" charset="0"/>
                <a:cs typeface="Times New Roman" panose="02020603050405020304" pitchFamily="18" charset="0"/>
              </a:rPr>
              <a:t>Rules that use “ANY”</a:t>
            </a:r>
          </a:p>
          <a:p>
            <a:pPr marL="342900" indent="-34290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Rules that allow risky inbound services</a:t>
            </a:r>
          </a:p>
          <a:p>
            <a:pPr marL="342900" indent="-342900">
              <a:buFont typeface="Arial" panose="020B0604020202020204" pitchFamily="34" charset="0"/>
              <a:buChar char="•"/>
            </a:pPr>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here should be an action plan for remediation of these risks in compliance exceptions that are identified and the risk analysis it should be verified that the remediation efforts have taken place in any rule changes have been completed correctly</a:t>
            </a:r>
          </a:p>
          <a:p>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hese changes should be tracked and documented</a:t>
            </a:r>
          </a:p>
          <a:p>
            <a:pPr marL="342900" indent="-342900">
              <a:buFont typeface="Arial" panose="020B0604020202020204" pitchFamily="34" charset="0"/>
              <a:buChar char="•"/>
            </a:pPr>
            <a:endParaRPr lang="en-US" sz="2200" dirty="0">
              <a:effectLst/>
              <a:ea typeface="Calibri" panose="020F0502020204030204" pitchFamily="34" charset="0"/>
              <a:cs typeface="Times New Roman" panose="02020603050405020304" pitchFamily="18" charset="0"/>
            </a:endParaRPr>
          </a:p>
          <a:p>
            <a:endParaRPr lang="en-US" sz="2200" dirty="0"/>
          </a:p>
          <a:p>
            <a:pPr marL="342900" indent="-342900">
              <a:buFont typeface="Arial" panose="020B0604020202020204" pitchFamily="34" charset="0"/>
              <a:buChar char="•"/>
            </a:pPr>
            <a:endParaRPr lang="en-US" sz="2000"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314518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951411"/>
          </a:xfrm>
          <a:noFill/>
        </p:spPr>
        <p:txBody>
          <a:bodyPr anchor="ctr"/>
          <a:lstStyle/>
          <a:p>
            <a:pPr algn="l"/>
            <a:r>
              <a:rPr lang="en-US" dirty="0"/>
              <a:t>6. CONDUCT ONGOING AUDITS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1459163"/>
            <a:ext cx="5212079" cy="4702807"/>
          </a:xfrm>
          <a:noFill/>
        </p:spPr>
        <p:txBody>
          <a:bodyPr>
            <a:normAutofit lnSpcReduction="10000"/>
          </a:bodyPr>
          <a:lstStyle/>
          <a:p>
            <a:r>
              <a:rPr lang="en-US" sz="2400" dirty="0">
                <a:latin typeface="+mj-lt"/>
                <a:ea typeface="Calibri" panose="020F0502020204030204" pitchFamily="34" charset="0"/>
                <a:cs typeface="Times New Roman" panose="02020603050405020304" pitchFamily="18" charset="0"/>
              </a:rPr>
              <a:t>N</a:t>
            </a:r>
            <a:r>
              <a:rPr lang="en-US" sz="2400" dirty="0">
                <a:effectLst/>
                <a:latin typeface="+mj-lt"/>
                <a:ea typeface="Calibri" panose="020F0502020204030204" pitchFamily="34" charset="0"/>
                <a:cs typeface="Times New Roman" panose="02020603050405020304" pitchFamily="18" charset="0"/>
              </a:rPr>
              <a:t>ow that the initial audit is done, we need to continue auditing to ensure that this is an ongoing process to ensure that there is a process that is established in continuous for future firewall audits to</a:t>
            </a:r>
            <a:r>
              <a:rPr lang="en-US" sz="2400" dirty="0">
                <a:latin typeface="+mj-lt"/>
                <a:ea typeface="Calibri" panose="020F0502020204030204" pitchFamily="34" charset="0"/>
                <a:cs typeface="Times New Roman" panose="02020603050405020304" pitchFamily="18" charset="0"/>
              </a:rPr>
              <a:t> secure the district network, but also the State Of Arkansas network, other state identities and data &amp; resources on the state network.</a:t>
            </a:r>
            <a:endParaRPr lang="en-US" sz="2400" dirty="0">
              <a:effectLst/>
              <a:latin typeface="+mj-lt"/>
              <a:ea typeface="Calibri" panose="020F0502020204030204" pitchFamily="34" charset="0"/>
              <a:cs typeface="Times New Roman" panose="02020603050405020304" pitchFamily="18" charset="0"/>
            </a:endParaRPr>
          </a:p>
          <a:p>
            <a:r>
              <a:rPr lang="en-US" sz="2400" dirty="0">
                <a:latin typeface="+mj-lt"/>
                <a:ea typeface="Calibri" panose="020F0502020204030204" pitchFamily="34" charset="0"/>
                <a:cs typeface="Times New Roman" panose="02020603050405020304" pitchFamily="18" charset="0"/>
              </a:rPr>
              <a:t>All procedures need to be documented to complete an audit trail</a:t>
            </a:r>
          </a:p>
          <a:p>
            <a:endParaRPr lang="en-US" sz="2800" dirty="0"/>
          </a:p>
          <a:p>
            <a:endParaRPr lang="en-US" sz="2800" dirty="0"/>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quarter" idx="14"/>
          </p:nvPr>
        </p:nvSpPr>
        <p:spPr>
          <a:xfrm>
            <a:off x="6346371" y="1317171"/>
            <a:ext cx="5007430" cy="4844798"/>
          </a:xfrm>
          <a:noFill/>
        </p:spPr>
        <p:txBody>
          <a:bodyPr>
            <a:noAutofit/>
          </a:bodyPr>
          <a:lstStyle/>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If you have questions or need immediate assistance, please call in an incident to the DIS Call Center and contact your APSCNLAN Field Support Person.</a:t>
            </a:r>
          </a:p>
          <a:p>
            <a:pPr algn="ctr"/>
            <a:r>
              <a:rPr lang="en-US" sz="2400" dirty="0"/>
              <a:t>DIS Call Center</a:t>
            </a:r>
          </a:p>
          <a:p>
            <a:pPr algn="ctr"/>
            <a:r>
              <a:rPr lang="en-US" sz="2000" b="0" i="0" dirty="0">
                <a:solidFill>
                  <a:srgbClr val="020F03"/>
                </a:solidFill>
                <a:effectLst/>
              </a:rPr>
              <a:t>(501)-682-4357 Option 3, and toll-free 800-435-7989 Option 3</a:t>
            </a:r>
            <a:endParaRPr lang="en-US" sz="2000" dirty="0"/>
          </a:p>
          <a:p>
            <a:pPr marL="342900" indent="-342900">
              <a:buFont typeface="Arial" panose="020B0604020202020204" pitchFamily="34" charset="0"/>
              <a:buChar char="•"/>
            </a:pPr>
            <a:endParaRPr lang="en-US" sz="2000" kern="1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200" dirty="0">
              <a:effectLst/>
              <a:ea typeface="Calibri" panose="020F0502020204030204" pitchFamily="34" charset="0"/>
              <a:cs typeface="Times New Roman" panose="02020603050405020304" pitchFamily="18" charset="0"/>
            </a:endParaRPr>
          </a:p>
          <a:p>
            <a:endParaRPr lang="en-US" sz="2200" dirty="0"/>
          </a:p>
          <a:p>
            <a:pPr marL="342900" indent="-342900">
              <a:buFont typeface="Arial" panose="020B0604020202020204" pitchFamily="34" charset="0"/>
              <a:buChar char="•"/>
            </a:pPr>
            <a:endParaRPr lang="en-US" sz="2000"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Placeholder 5">
            <a:extLst>
              <a:ext uri="{FF2B5EF4-FFF2-40B4-BE49-F238E27FC236}">
                <a16:creationId xmlns:a16="http://schemas.microsoft.com/office/drawing/2014/main" id="{9970D87F-A0E8-4803-0335-4E3539C04CDD}"/>
              </a:ext>
            </a:extLst>
          </p:cNvPr>
          <p:cNvPicPr>
            <a:picLocks noChangeAspect="1"/>
          </p:cNvPicPr>
          <p:nvPr/>
        </p:nvPicPr>
        <p:blipFill>
          <a:blip r:embed="rId3"/>
          <a:srcRect l="5417" r="5417"/>
          <a:stretch>
            <a:fillRect/>
          </a:stretch>
        </p:blipFill>
        <p:spPr>
          <a:xfrm>
            <a:off x="6346371" y="4190999"/>
            <a:ext cx="4876702" cy="2449287"/>
          </a:xfrm>
          <a:prstGeom prst="rect">
            <a:avLst/>
          </a:prstGeom>
        </p:spPr>
      </p:pic>
    </p:spTree>
    <p:extLst>
      <p:ext uri="{BB962C8B-B14F-4D97-AF65-F5344CB8AC3E}">
        <p14:creationId xmlns:p14="http://schemas.microsoft.com/office/powerpoint/2010/main" val="424749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A972-BD3A-3DCD-81F1-7AF161F5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0FE33-53A6-E75A-9BA0-8B7B1BFDD51E}"/>
              </a:ext>
            </a:extLst>
          </p:cNvPr>
          <p:cNvSpPr>
            <a:spLocks noGrp="1"/>
          </p:cNvSpPr>
          <p:nvPr>
            <p:ph type="title"/>
          </p:nvPr>
        </p:nvSpPr>
        <p:spPr>
          <a:xfrm>
            <a:off x="925284" y="609600"/>
            <a:ext cx="9655632" cy="1023257"/>
          </a:xfrm>
          <a:noFill/>
        </p:spPr>
        <p:txBody>
          <a:bodyPr anchor="ctr"/>
          <a:lstStyle/>
          <a:p>
            <a:r>
              <a:rPr lang="en-US" dirty="0"/>
              <a:t>EXAMPLE: FIREWALL OBJECT – 1 TO 1 NAT</a:t>
            </a:r>
            <a:br>
              <a:rPr lang="en-US" dirty="0"/>
            </a:br>
            <a:r>
              <a:rPr lang="en-US" sz="1800" dirty="0">
                <a:solidFill>
                  <a:schemeClr val="tx1"/>
                </a:solidFill>
              </a:rPr>
              <a:t>*If you need assistance with Private / Public IP’s - Contact APSCNLAN Field Support </a:t>
            </a:r>
          </a:p>
        </p:txBody>
      </p:sp>
      <p:graphicFrame>
        <p:nvGraphicFramePr>
          <p:cNvPr id="6" name="Table 5">
            <a:extLst>
              <a:ext uri="{FF2B5EF4-FFF2-40B4-BE49-F238E27FC236}">
                <a16:creationId xmlns:a16="http://schemas.microsoft.com/office/drawing/2014/main" id="{1087409E-3787-2784-93D2-152AA3328FA0}"/>
              </a:ext>
            </a:extLst>
          </p:cNvPr>
          <p:cNvGraphicFramePr>
            <a:graphicFrameLocks noGrp="1"/>
          </p:cNvGraphicFramePr>
          <p:nvPr>
            <p:extLst>
              <p:ext uri="{D42A27DB-BD31-4B8C-83A1-F6EECF244321}">
                <p14:modId xmlns:p14="http://schemas.microsoft.com/office/powerpoint/2010/main" val="1022765283"/>
              </p:ext>
            </p:extLst>
          </p:nvPr>
        </p:nvGraphicFramePr>
        <p:xfrm>
          <a:off x="925284" y="4028922"/>
          <a:ext cx="9655632" cy="2123440"/>
        </p:xfrm>
        <a:graphic>
          <a:graphicData uri="http://schemas.openxmlformats.org/drawingml/2006/table">
            <a:tbl>
              <a:tblPr firstRow="1" bandRow="1">
                <a:tableStyleId>{7E9639D4-E3E2-4D34-9284-5A2195B3D0D7}</a:tableStyleId>
              </a:tblPr>
              <a:tblGrid>
                <a:gridCol w="1328059">
                  <a:extLst>
                    <a:ext uri="{9D8B030D-6E8A-4147-A177-3AD203B41FA5}">
                      <a16:colId xmlns:a16="http://schemas.microsoft.com/office/drawing/2014/main" val="3754144601"/>
                    </a:ext>
                  </a:extLst>
                </a:gridCol>
                <a:gridCol w="1850571">
                  <a:extLst>
                    <a:ext uri="{9D8B030D-6E8A-4147-A177-3AD203B41FA5}">
                      <a16:colId xmlns:a16="http://schemas.microsoft.com/office/drawing/2014/main" val="22452523"/>
                    </a:ext>
                  </a:extLst>
                </a:gridCol>
                <a:gridCol w="1850572">
                  <a:extLst>
                    <a:ext uri="{9D8B030D-6E8A-4147-A177-3AD203B41FA5}">
                      <a16:colId xmlns:a16="http://schemas.microsoft.com/office/drawing/2014/main" val="866959361"/>
                    </a:ext>
                  </a:extLst>
                </a:gridCol>
                <a:gridCol w="1407886">
                  <a:extLst>
                    <a:ext uri="{9D8B030D-6E8A-4147-A177-3AD203B41FA5}">
                      <a16:colId xmlns:a16="http://schemas.microsoft.com/office/drawing/2014/main" val="3314874904"/>
                    </a:ext>
                  </a:extLst>
                </a:gridCol>
                <a:gridCol w="1618342">
                  <a:extLst>
                    <a:ext uri="{9D8B030D-6E8A-4147-A177-3AD203B41FA5}">
                      <a16:colId xmlns:a16="http://schemas.microsoft.com/office/drawing/2014/main" val="3094129786"/>
                    </a:ext>
                  </a:extLst>
                </a:gridCol>
                <a:gridCol w="1600202">
                  <a:extLst>
                    <a:ext uri="{9D8B030D-6E8A-4147-A177-3AD203B41FA5}">
                      <a16:colId xmlns:a16="http://schemas.microsoft.com/office/drawing/2014/main" val="3477494192"/>
                    </a:ext>
                  </a:extLst>
                </a:gridCol>
              </a:tblGrid>
              <a:tr h="370840">
                <a:tc>
                  <a:txBody>
                    <a:bodyPr/>
                    <a:lstStyle/>
                    <a:p>
                      <a:r>
                        <a:rPr lang="en-US"/>
                        <a:t>VENDOR</a:t>
                      </a:r>
                      <a:endParaRPr lang="en-US" dirty="0"/>
                    </a:p>
                  </a:txBody>
                  <a:tcPr/>
                </a:tc>
                <a:tc>
                  <a:txBody>
                    <a:bodyPr/>
                    <a:lstStyle/>
                    <a:p>
                      <a:r>
                        <a:rPr lang="en-US"/>
                        <a:t>DEVICE</a:t>
                      </a:r>
                      <a:endParaRPr lang="en-US" dirty="0"/>
                    </a:p>
                  </a:txBody>
                  <a:tcPr/>
                </a:tc>
                <a:tc>
                  <a:txBody>
                    <a:bodyPr/>
                    <a:lstStyle/>
                    <a:p>
                      <a:r>
                        <a:rPr lang="en-US"/>
                        <a:t>OBJECT DESCRIPTION</a:t>
                      </a:r>
                      <a:endParaRPr lang="en-US" dirty="0"/>
                    </a:p>
                  </a:txBody>
                  <a:tcPr/>
                </a:tc>
                <a:tc>
                  <a:txBody>
                    <a:bodyPr/>
                    <a:lstStyle/>
                    <a:p>
                      <a:r>
                        <a:rPr lang="en-US"/>
                        <a:t>Private IP</a:t>
                      </a:r>
                      <a:endParaRPr lang="en-US" dirty="0"/>
                    </a:p>
                  </a:txBody>
                  <a:tcPr/>
                </a:tc>
                <a:tc>
                  <a:txBody>
                    <a:bodyPr/>
                    <a:lstStyle/>
                    <a:p>
                      <a:r>
                        <a:rPr lang="en-US"/>
                        <a:t>Public IP</a:t>
                      </a:r>
                      <a:endParaRPr lang="en-US" dirty="0"/>
                    </a:p>
                  </a:txBody>
                  <a:tcPr/>
                </a:tc>
                <a:tc>
                  <a:txBody>
                    <a:bodyPr/>
                    <a:lstStyle/>
                    <a:p>
                      <a:r>
                        <a:rPr lang="en-US"/>
                        <a:t>Ports</a:t>
                      </a:r>
                    </a:p>
                    <a:p>
                      <a:r>
                        <a:rPr lang="en-US"/>
                        <a:t>TCP,UDP</a:t>
                      </a:r>
                      <a:endParaRPr lang="en-US" dirty="0"/>
                    </a:p>
                  </a:txBody>
                  <a:tcPr/>
                </a:tc>
                <a:extLst>
                  <a:ext uri="{0D108BD9-81ED-4DB2-BD59-A6C34878D82A}">
                    <a16:rowId xmlns:a16="http://schemas.microsoft.com/office/drawing/2014/main" val="2047864782"/>
                  </a:ext>
                </a:extLst>
              </a:tr>
              <a:tr h="370840">
                <a:tc>
                  <a:txBody>
                    <a:bodyPr/>
                    <a:lstStyle/>
                    <a:p>
                      <a:r>
                        <a:rPr lang="en-US"/>
                        <a:t>Company 1</a:t>
                      </a:r>
                      <a:endParaRPr lang="en-US" dirty="0"/>
                    </a:p>
                  </a:txBody>
                  <a:tcPr/>
                </a:tc>
                <a:tc>
                  <a:txBody>
                    <a:bodyPr/>
                    <a:lstStyle/>
                    <a:p>
                      <a:r>
                        <a:rPr lang="en-US"/>
                        <a:t>IP Camera</a:t>
                      </a:r>
                      <a:endParaRPr lang="en-US" dirty="0"/>
                    </a:p>
                  </a:txBody>
                  <a:tcPr/>
                </a:tc>
                <a:tc>
                  <a:txBody>
                    <a:bodyPr/>
                    <a:lstStyle/>
                    <a:p>
                      <a:r>
                        <a:rPr lang="en-US"/>
                        <a:t>SECU_CAM_HS</a:t>
                      </a:r>
                      <a:endParaRPr lang="en-US" dirty="0"/>
                    </a:p>
                  </a:txBody>
                  <a:tcPr/>
                </a:tc>
                <a:tc>
                  <a:txBody>
                    <a:bodyPr/>
                    <a:lstStyle/>
                    <a:p>
                      <a:r>
                        <a:rPr lang="en-US"/>
                        <a:t>10.10.10.10</a:t>
                      </a:r>
                      <a:endParaRPr lang="en-US" dirty="0"/>
                    </a:p>
                  </a:txBody>
                  <a:tcPr/>
                </a:tc>
                <a:tc>
                  <a:txBody>
                    <a:bodyPr/>
                    <a:lstStyle/>
                    <a:p>
                      <a:r>
                        <a:rPr lang="en-US"/>
                        <a:t>165.29.x.x</a:t>
                      </a:r>
                      <a:endParaRPr lang="en-US" dirty="0"/>
                    </a:p>
                  </a:txBody>
                  <a:tcPr/>
                </a:tc>
                <a:tc>
                  <a:txBody>
                    <a:bodyPr/>
                    <a:lstStyle/>
                    <a:p>
                      <a:r>
                        <a:rPr lang="en-US"/>
                        <a:t>123 TCP</a:t>
                      </a:r>
                      <a:endParaRPr lang="en-US" dirty="0"/>
                    </a:p>
                  </a:txBody>
                  <a:tcPr/>
                </a:tc>
                <a:extLst>
                  <a:ext uri="{0D108BD9-81ED-4DB2-BD59-A6C34878D82A}">
                    <a16:rowId xmlns:a16="http://schemas.microsoft.com/office/drawing/2014/main" val="4184895188"/>
                  </a:ext>
                </a:extLst>
              </a:tr>
              <a:tr h="370840">
                <a:tc>
                  <a:txBody>
                    <a:bodyPr/>
                    <a:lstStyle/>
                    <a:p>
                      <a:r>
                        <a:rPr lang="en-US"/>
                        <a:t>Company 2</a:t>
                      </a:r>
                      <a:endParaRPr lang="en-US" dirty="0"/>
                    </a:p>
                  </a:txBody>
                  <a:tcPr/>
                </a:tc>
                <a:tc>
                  <a:txBody>
                    <a:bodyPr/>
                    <a:lstStyle/>
                    <a:p>
                      <a:r>
                        <a:rPr lang="en-US"/>
                        <a:t>Phone Server</a:t>
                      </a:r>
                      <a:endParaRPr lang="en-US" dirty="0"/>
                    </a:p>
                  </a:txBody>
                  <a:tcPr/>
                </a:tc>
                <a:tc>
                  <a:txBody>
                    <a:bodyPr/>
                    <a:lstStyle/>
                    <a:p>
                      <a:r>
                        <a:rPr lang="en-US"/>
                        <a:t>VOIP_SERVER</a:t>
                      </a:r>
                      <a:endParaRPr lang="en-US" dirty="0"/>
                    </a:p>
                  </a:txBody>
                  <a:tcPr/>
                </a:tc>
                <a:tc>
                  <a:txBody>
                    <a:bodyPr/>
                    <a:lstStyle/>
                    <a:p>
                      <a:r>
                        <a:rPr lang="en-US"/>
                        <a:t>10.10.10.20</a:t>
                      </a:r>
                      <a:endParaRPr lang="en-US" dirty="0"/>
                    </a:p>
                  </a:txBody>
                  <a:tcPr/>
                </a:tc>
                <a:tc>
                  <a:txBody>
                    <a:bodyPr/>
                    <a:lstStyle/>
                    <a:p>
                      <a:r>
                        <a:rPr lang="en-US"/>
                        <a:t>165.29.x.x</a:t>
                      </a:r>
                      <a:endParaRPr lang="en-US" dirty="0"/>
                    </a:p>
                  </a:txBody>
                  <a:tcPr/>
                </a:tc>
                <a:tc>
                  <a:txBody>
                    <a:bodyPr/>
                    <a:lstStyle/>
                    <a:p>
                      <a:r>
                        <a:rPr lang="en-US"/>
                        <a:t>443 TCP,UDP</a:t>
                      </a:r>
                      <a:endParaRPr lang="en-US" dirty="0"/>
                    </a:p>
                  </a:txBody>
                  <a:tcPr/>
                </a:tc>
                <a:extLst>
                  <a:ext uri="{0D108BD9-81ED-4DB2-BD59-A6C34878D82A}">
                    <a16:rowId xmlns:a16="http://schemas.microsoft.com/office/drawing/2014/main" val="1985586706"/>
                  </a:ext>
                </a:extLst>
              </a:tr>
              <a:tr h="370840">
                <a:tc>
                  <a:txBody>
                    <a:bodyPr/>
                    <a:lstStyle/>
                    <a:p>
                      <a:r>
                        <a:rPr lang="en-US"/>
                        <a:t>Software 1</a:t>
                      </a:r>
                      <a:endParaRPr lang="en-US" dirty="0"/>
                    </a:p>
                  </a:txBody>
                  <a:tcPr/>
                </a:tc>
                <a:tc>
                  <a:txBody>
                    <a:bodyPr/>
                    <a:lstStyle/>
                    <a:p>
                      <a:r>
                        <a:rPr lang="en-US"/>
                        <a:t>Web Server</a:t>
                      </a:r>
                      <a:endParaRPr lang="en-US" dirty="0"/>
                    </a:p>
                  </a:txBody>
                  <a:tcPr/>
                </a:tc>
                <a:tc>
                  <a:txBody>
                    <a:bodyPr/>
                    <a:lstStyle/>
                    <a:p>
                      <a:r>
                        <a:rPr lang="en-US"/>
                        <a:t>DISTRICT_WEB</a:t>
                      </a:r>
                      <a:endParaRPr lang="en-US" dirty="0"/>
                    </a:p>
                  </a:txBody>
                  <a:tcPr/>
                </a:tc>
                <a:tc>
                  <a:txBody>
                    <a:bodyPr/>
                    <a:lstStyle/>
                    <a:p>
                      <a:r>
                        <a:rPr lang="en-US"/>
                        <a:t>10.10.10.30</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170.211.x.x</a:t>
                      </a:r>
                      <a:endParaRPr lang="en-US" dirty="0"/>
                    </a:p>
                  </a:txBody>
                  <a:tcPr/>
                </a:tc>
                <a:tc>
                  <a:txBody>
                    <a:bodyPr/>
                    <a:lstStyle/>
                    <a:p>
                      <a:r>
                        <a:rPr lang="en-US"/>
                        <a:t>80, www</a:t>
                      </a:r>
                      <a:endParaRPr lang="en-US" dirty="0"/>
                    </a:p>
                  </a:txBody>
                  <a:tcPr/>
                </a:tc>
                <a:extLst>
                  <a:ext uri="{0D108BD9-81ED-4DB2-BD59-A6C34878D82A}">
                    <a16:rowId xmlns:a16="http://schemas.microsoft.com/office/drawing/2014/main" val="1120499927"/>
                  </a:ext>
                </a:extLst>
              </a:tr>
              <a:tr h="370840">
                <a:tc>
                  <a:txBody>
                    <a:bodyPr/>
                    <a:lstStyle/>
                    <a:p>
                      <a:r>
                        <a:rPr lang="en-US"/>
                        <a:t>Software 2</a:t>
                      </a:r>
                      <a:endParaRPr lang="en-US" dirty="0"/>
                    </a:p>
                  </a:txBody>
                  <a:tcPr/>
                </a:tc>
                <a:tc>
                  <a:txBody>
                    <a:bodyPr/>
                    <a:lstStyle/>
                    <a:p>
                      <a:r>
                        <a:rPr lang="en-US"/>
                        <a:t>Efinance Printer</a:t>
                      </a:r>
                      <a:endParaRPr lang="en-US" dirty="0"/>
                    </a:p>
                  </a:txBody>
                  <a:tcPr/>
                </a:tc>
                <a:tc>
                  <a:txBody>
                    <a:bodyPr/>
                    <a:lstStyle/>
                    <a:p>
                      <a:r>
                        <a:rPr lang="en-US"/>
                        <a:t>OPTIO_PRINTER</a:t>
                      </a:r>
                      <a:endParaRPr lang="en-US" dirty="0"/>
                    </a:p>
                  </a:txBody>
                  <a:tcPr/>
                </a:tc>
                <a:tc>
                  <a:txBody>
                    <a:bodyPr/>
                    <a:lstStyle/>
                    <a:p>
                      <a:r>
                        <a:rPr lang="en-US"/>
                        <a:t>10.10.10.40</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170.211.x.x</a:t>
                      </a:r>
                      <a:endParaRPr lang="en-US" dirty="0"/>
                    </a:p>
                  </a:txBody>
                  <a:tcPr/>
                </a:tc>
                <a:tc>
                  <a:txBody>
                    <a:bodyPr/>
                    <a:lstStyle/>
                    <a:p>
                      <a:r>
                        <a:rPr lang="en-US"/>
                        <a:t>9100 TCP</a:t>
                      </a:r>
                      <a:endParaRPr lang="en-US" dirty="0"/>
                    </a:p>
                  </a:txBody>
                  <a:tcPr/>
                </a:tc>
                <a:extLst>
                  <a:ext uri="{0D108BD9-81ED-4DB2-BD59-A6C34878D82A}">
                    <a16:rowId xmlns:a16="http://schemas.microsoft.com/office/drawing/2014/main" val="2002173491"/>
                  </a:ext>
                </a:extLst>
              </a:tr>
            </a:tbl>
          </a:graphicData>
        </a:graphic>
      </p:graphicFrame>
      <p:graphicFrame>
        <p:nvGraphicFramePr>
          <p:cNvPr id="10" name="TextBox 7">
            <a:extLst>
              <a:ext uri="{FF2B5EF4-FFF2-40B4-BE49-F238E27FC236}">
                <a16:creationId xmlns:a16="http://schemas.microsoft.com/office/drawing/2014/main" id="{0350955D-8CAE-199A-5942-FD71FC487A47}"/>
              </a:ext>
            </a:extLst>
          </p:cNvPr>
          <p:cNvGraphicFramePr/>
          <p:nvPr>
            <p:extLst>
              <p:ext uri="{D42A27DB-BD31-4B8C-83A1-F6EECF244321}">
                <p14:modId xmlns:p14="http://schemas.microsoft.com/office/powerpoint/2010/main" val="1970412684"/>
              </p:ext>
            </p:extLst>
          </p:nvPr>
        </p:nvGraphicFramePr>
        <p:xfrm>
          <a:off x="925283" y="1861455"/>
          <a:ext cx="9655631" cy="2134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69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9" name="Rectangle 4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quarter" idx="15"/>
          </p:nvPr>
        </p:nvSpPr>
        <p:spPr>
          <a:xfrm>
            <a:off x="228600" y="359228"/>
            <a:ext cx="7062366" cy="5584371"/>
          </a:xfrm>
          <a:solidFill>
            <a:schemeClr val="bg1"/>
          </a:solidFill>
        </p:spPr>
        <p:txBody>
          <a:bodyPr vert="horz" lIns="91440" tIns="45720" rIns="91440" bIns="45720" rtlCol="0" anchor="ctr">
            <a:normAutofit/>
          </a:bodyPr>
          <a:lstStyle/>
          <a:p>
            <a:pPr>
              <a:buClr>
                <a:schemeClr val="accent1"/>
              </a:buClr>
              <a:buFont typeface="Wingdings 3" charset="2"/>
              <a:buChar char=""/>
            </a:pPr>
            <a:r>
              <a:rPr lang="en-US" sz="2400" b="1" dirty="0"/>
              <a:t>COLLECT KEY INFORMATION</a:t>
            </a:r>
          </a:p>
          <a:p>
            <a:pPr lvl="1" indent="0">
              <a:spcAft>
                <a:spcPts val="0"/>
              </a:spcAft>
              <a:buClr>
                <a:schemeClr val="accent1"/>
              </a:buClr>
              <a:buFont typeface="Wingdings 3" charset="2"/>
              <a:buChar char=""/>
            </a:pPr>
            <a:r>
              <a:rPr lang="en-US" sz="2400" b="1" dirty="0"/>
              <a:t>ACCESS THE CHANGE MANAGEMENT PROCESS</a:t>
            </a:r>
          </a:p>
          <a:p>
            <a:pPr>
              <a:buClr>
                <a:schemeClr val="accent1"/>
              </a:buClr>
              <a:buFont typeface="Wingdings 3" charset="2"/>
              <a:buChar char=""/>
            </a:pPr>
            <a:r>
              <a:rPr lang="en-US" sz="2400" b="1" dirty="0"/>
              <a:t>AUDIT THE ACCESS &amp; PHYSICAL LOCATION</a:t>
            </a:r>
          </a:p>
          <a:p>
            <a:pPr lvl="1" indent="0">
              <a:spcAft>
                <a:spcPts val="0"/>
              </a:spcAft>
              <a:buClr>
                <a:schemeClr val="accent1"/>
              </a:buClr>
              <a:buFont typeface="Wingdings 3" charset="2"/>
              <a:buChar char=""/>
            </a:pPr>
            <a:r>
              <a:rPr lang="en-US" sz="2400" b="1" dirty="0"/>
              <a:t>DECLUTTER AND IMPROVE THE RULE BASE</a:t>
            </a:r>
          </a:p>
          <a:p>
            <a:pPr lvl="1" indent="0">
              <a:spcAft>
                <a:spcPts val="0"/>
              </a:spcAft>
              <a:buClr>
                <a:schemeClr val="accent1"/>
              </a:buClr>
              <a:buFont typeface="Wingdings 3" charset="2"/>
              <a:buChar char=""/>
            </a:pPr>
            <a:r>
              <a:rPr lang="en-US" sz="2400" b="1" dirty="0"/>
              <a:t>PERFORM A RISK ASSESSMENT AND FIX ISSUES</a:t>
            </a:r>
          </a:p>
          <a:p>
            <a:pPr lvl="1" indent="0">
              <a:spcAft>
                <a:spcPts val="0"/>
              </a:spcAft>
              <a:buClr>
                <a:schemeClr val="accent1"/>
              </a:buClr>
              <a:buFont typeface="Wingdings 3" charset="2"/>
              <a:buChar char=""/>
            </a:pPr>
            <a:r>
              <a:rPr lang="en-US" sz="2400" b="1" dirty="0"/>
              <a:t>CONDUCT ONGOING AUDITS</a:t>
            </a:r>
          </a:p>
          <a:p>
            <a:pPr lvl="1" indent="0">
              <a:spcAft>
                <a:spcPts val="0"/>
              </a:spcAft>
              <a:buClr>
                <a:schemeClr val="accent1"/>
              </a:buClr>
              <a:buNone/>
            </a:pPr>
            <a:endParaRPr lang="en-US" dirty="0"/>
          </a:p>
        </p:txBody>
      </p:sp>
      <p:sp>
        <p:nvSpPr>
          <p:cNvPr id="50" name="Rectangle 4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Connector 2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7829657" y="511629"/>
            <a:ext cx="4013999" cy="5093304"/>
          </a:xfrm>
        </p:spPr>
        <p:txBody>
          <a:bodyPr vert="horz" lIns="91440" tIns="45720" rIns="91440" bIns="45720" rtlCol="0" anchor="ctr">
            <a:normAutofit/>
          </a:bodyPr>
          <a:lstStyle/>
          <a:p>
            <a:r>
              <a:rPr lang="en-US" sz="4400">
                <a:solidFill>
                  <a:schemeClr val="bg1"/>
                </a:solidFill>
              </a:rPr>
              <a:t>FINAL TIPS </a:t>
            </a:r>
            <a:br>
              <a:rPr lang="en-US" sz="4400">
                <a:solidFill>
                  <a:schemeClr val="bg1"/>
                </a:solidFill>
              </a:rPr>
            </a:br>
            <a:r>
              <a:rPr lang="en-US" sz="4400">
                <a:solidFill>
                  <a:schemeClr val="bg1"/>
                </a:solidFill>
              </a:rPr>
              <a:t>&amp; </a:t>
            </a:r>
            <a:br>
              <a:rPr lang="en-US" sz="4400">
                <a:solidFill>
                  <a:schemeClr val="bg1"/>
                </a:solidFill>
              </a:rPr>
            </a:br>
            <a:r>
              <a:rPr lang="en-US" sz="4400">
                <a:solidFill>
                  <a:schemeClr val="bg1"/>
                </a:solidFill>
              </a:rPr>
              <a:t>TAKEAWAYS</a:t>
            </a:r>
            <a:endParaRPr lang="en-US" sz="4400" dirty="0">
              <a:solidFill>
                <a:schemeClr val="bg1"/>
              </a:solidFill>
            </a:endParaRPr>
          </a:p>
        </p:txBody>
      </p:sp>
      <p:sp>
        <p:nvSpPr>
          <p:cNvPr id="5" name="Rectangle 4">
            <a:extLst>
              <a:ext uri="{FF2B5EF4-FFF2-40B4-BE49-F238E27FC236}">
                <a16:creationId xmlns:a16="http://schemas.microsoft.com/office/drawing/2014/main" id="{3EE39F69-A1C6-AF25-B91E-7EEE8ED9E9D8}"/>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64377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descr="A close up of dots&#10;">
            <a:extLst>
              <a:ext uri="{FF2B5EF4-FFF2-40B4-BE49-F238E27FC236}">
                <a16:creationId xmlns:a16="http://schemas.microsoft.com/office/drawing/2014/main" id="{030E03B4-DAB0-F43D-4B1C-C54F75E621A1}"/>
              </a:ext>
            </a:extLst>
          </p:cNvPr>
          <p:cNvPicPr>
            <a:picLocks noGrp="1" noChangeAspect="1"/>
          </p:cNvPicPr>
          <p:nvPr>
            <p:ph type="pic" sz="quarter" idx="11"/>
          </p:nvPr>
        </p:nvPicPr>
        <p:blipFill>
          <a:blip r:embed="rId2"/>
          <a:srcRect/>
          <a:stretch/>
        </p:blipFill>
        <p:spPr/>
      </p:pic>
      <p:sp>
        <p:nvSpPr>
          <p:cNvPr id="7" name="Title 6">
            <a:extLst>
              <a:ext uri="{FF2B5EF4-FFF2-40B4-BE49-F238E27FC236}">
                <a16:creationId xmlns:a16="http://schemas.microsoft.com/office/drawing/2014/main" id="{4AB1CD4B-2C7F-1593-8E69-B7450F3DCAD6}"/>
              </a:ext>
            </a:extLst>
          </p:cNvPr>
          <p:cNvSpPr>
            <a:spLocks noGrp="1"/>
          </p:cNvSpPr>
          <p:nvPr>
            <p:ph type="title"/>
          </p:nvPr>
        </p:nvSpPr>
        <p:spPr>
          <a:xfrm>
            <a:off x="1362437" y="400485"/>
            <a:ext cx="9467127" cy="2125001"/>
          </a:xfrm>
        </p:spPr>
        <p:txBody>
          <a:bodyPr/>
          <a:lstStyle/>
          <a:p>
            <a:r>
              <a:rPr lang="en-US"/>
              <a:t>THANK YOU</a:t>
            </a:r>
            <a:endParaRPr lang="en-US" dirty="0"/>
          </a:p>
        </p:txBody>
      </p:sp>
      <p:sp>
        <p:nvSpPr>
          <p:cNvPr id="8" name="Text Placeholder 7">
            <a:extLst>
              <a:ext uri="{FF2B5EF4-FFF2-40B4-BE49-F238E27FC236}">
                <a16:creationId xmlns:a16="http://schemas.microsoft.com/office/drawing/2014/main" id="{86613063-168A-02B8-4326-BB842F3B83E2}"/>
              </a:ext>
            </a:extLst>
          </p:cNvPr>
          <p:cNvSpPr>
            <a:spLocks noGrp="1"/>
          </p:cNvSpPr>
          <p:nvPr>
            <p:ph type="body" sz="quarter" idx="10"/>
          </p:nvPr>
        </p:nvSpPr>
        <p:spPr>
          <a:xfrm>
            <a:off x="1362075" y="3135086"/>
            <a:ext cx="9467850" cy="3131447"/>
          </a:xfrm>
        </p:spPr>
        <p:txBody>
          <a:bodyPr>
            <a:normAutofit/>
          </a:bodyPr>
          <a:lstStyle/>
          <a:p>
            <a:r>
              <a:rPr lang="en-US" dirty="0"/>
              <a:t>Christopher Dodds</a:t>
            </a:r>
          </a:p>
          <a:p>
            <a:r>
              <a:rPr lang="en-US" dirty="0"/>
              <a:t>christopher.dodds@arkansas.gov</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APSCN LAN Support – Field Support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fontAlgn="base">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Transformation and Shared Services, Division of Information Systems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fontAlgn="base">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 501.251.5057 | </a:t>
            </a:r>
            <a:r>
              <a:rPr lang="en-US"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christopher.dodds@arkansas.gov</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Website</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Facebook</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Twitter</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LinkedIn</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8"/>
              </a:rPr>
              <a:t>Instagram</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a:p>
            <a:r>
              <a:rPr lang="en-US" dirty="0">
                <a:hlinkClick r:id="rId9"/>
              </a:rPr>
              <a:t>www.apscnlan.k12.ar.us</a:t>
            </a:r>
            <a:endParaRPr lang="en-US" dirty="0"/>
          </a:p>
          <a:p>
            <a:r>
              <a:rPr lang="en-US" dirty="0">
                <a:hlinkClick r:id="rId10"/>
              </a:rPr>
              <a:t>https://www.transform.ar.gov/information-systems/support/dis-field-support/</a:t>
            </a:r>
            <a:endParaRPr lang="en-US" dirty="0"/>
          </a:p>
          <a:p>
            <a:endParaRPr lang="en-US" dirty="0"/>
          </a:p>
          <a:p>
            <a:endParaRPr lang="en-US" dirty="0"/>
          </a:p>
        </p:txBody>
      </p:sp>
      <p:pic>
        <p:nvPicPr>
          <p:cNvPr id="2" name="Picture 1">
            <a:extLst>
              <a:ext uri="{FF2B5EF4-FFF2-40B4-BE49-F238E27FC236}">
                <a16:creationId xmlns:a16="http://schemas.microsoft.com/office/drawing/2014/main" id="{4B549DA9-910B-1BC8-7621-8991D6FDECDA}"/>
              </a:ext>
            </a:extLst>
          </p:cNvPr>
          <p:cNvPicPr>
            <a:picLocks noChangeAspect="1"/>
          </p:cNvPicPr>
          <p:nvPr/>
        </p:nvPicPr>
        <p:blipFill>
          <a:blip r:embed="rId11"/>
          <a:stretch>
            <a:fillRect/>
          </a:stretch>
        </p:blipFill>
        <p:spPr>
          <a:xfrm>
            <a:off x="-141514" y="-190982"/>
            <a:ext cx="3243943" cy="3010382"/>
          </a:xfrm>
          <a:prstGeom prst="rect">
            <a:avLst/>
          </a:prstGeom>
        </p:spPr>
      </p:pic>
    </p:spTree>
    <p:extLst>
      <p:ext uri="{BB962C8B-B14F-4D97-AF65-F5344CB8AC3E}">
        <p14:creationId xmlns:p14="http://schemas.microsoft.com/office/powerpoint/2010/main" val="21844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noFill/>
        </p:spPr>
        <p:txBody>
          <a:bodyPr anchor="b">
            <a:noAutofit/>
          </a:bodyPr>
          <a:lstStyle/>
          <a:p>
            <a:r>
              <a:rPr lang="en-US" dirty="0"/>
              <a:t>AGENDA</a:t>
            </a:r>
          </a:p>
        </p:txBody>
      </p:sp>
      <p:sp>
        <p:nvSpPr>
          <p:cNvPr id="3" name="Content Placeholder 2">
            <a:extLst>
              <a:ext uri="{FF2B5EF4-FFF2-40B4-BE49-F238E27FC236}">
                <a16:creationId xmlns:a16="http://schemas.microsoft.com/office/drawing/2014/main" id="{992EC4A8-49EE-CF82-CFDC-BA9308ED0D65}"/>
              </a:ext>
            </a:extLst>
          </p:cNvPr>
          <p:cNvSpPr>
            <a:spLocks noGrp="1"/>
          </p:cNvSpPr>
          <p:nvPr>
            <p:ph idx="1"/>
          </p:nvPr>
        </p:nvSpPr>
        <p:spPr>
          <a:xfrm>
            <a:off x="6562817" y="2450592"/>
            <a:ext cx="5041353" cy="3438144"/>
          </a:xfrm>
          <a:noFill/>
        </p:spPr>
        <p:txBody>
          <a:bodyPr anchor="t">
            <a:normAutofit fontScale="85000" lnSpcReduction="20000"/>
          </a:bodyPr>
          <a:lstStyle/>
          <a:p>
            <a:r>
              <a:rPr lang="en-US" dirty="0"/>
              <a:t>INTRODUCTION</a:t>
            </a:r>
          </a:p>
          <a:p>
            <a:r>
              <a:rPr lang="en-US" dirty="0"/>
              <a:t>what is a firewall?</a:t>
            </a:r>
          </a:p>
          <a:p>
            <a:r>
              <a:rPr lang="en-US" dirty="0"/>
              <a:t>what is a firewall audit?</a:t>
            </a:r>
          </a:p>
          <a:p>
            <a:r>
              <a:rPr lang="en-US" dirty="0"/>
              <a:t>Why Are firewall Audits important?</a:t>
            </a:r>
          </a:p>
          <a:p>
            <a:r>
              <a:rPr lang="en-US" dirty="0"/>
              <a:t>WHO MANAGES THE STATE FIREWALL?</a:t>
            </a:r>
          </a:p>
          <a:p>
            <a:r>
              <a:rPr lang="en-US" dirty="0"/>
              <a:t>6 Steps OF FIREWALL Audit </a:t>
            </a:r>
          </a:p>
          <a:p>
            <a:r>
              <a:rPr lang="en-US" dirty="0"/>
              <a:t>EXAMPLE: FIREWALL OBJECT  1 to 1 NAT</a:t>
            </a:r>
          </a:p>
          <a:p>
            <a:r>
              <a:rPr lang="en-US" dirty="0"/>
              <a:t>FINAL TIPS &amp; TAKEAWAYS</a:t>
            </a:r>
          </a:p>
          <a:p>
            <a:endParaRPr lang="en-US" dirty="0"/>
          </a:p>
          <a:p>
            <a:endParaRPr lang="en-US" dirty="0"/>
          </a:p>
        </p:txBody>
      </p:sp>
      <p:pic>
        <p:nvPicPr>
          <p:cNvPr id="6" name="Picture Placeholder 5">
            <a:extLst>
              <a:ext uri="{FF2B5EF4-FFF2-40B4-BE49-F238E27FC236}">
                <a16:creationId xmlns:a16="http://schemas.microsoft.com/office/drawing/2014/main" id="{52496B54-8842-5B05-A701-2437AF83E4AF}"/>
              </a:ext>
            </a:extLst>
          </p:cNvPr>
          <p:cNvPicPr>
            <a:picLocks noGrp="1" noChangeAspect="1"/>
          </p:cNvPicPr>
          <p:nvPr>
            <p:ph type="pic" sz="quarter" idx="10"/>
          </p:nvPr>
        </p:nvPicPr>
        <p:blipFill>
          <a:blip r:embed="rId3"/>
          <a:srcRect l="5417" r="5417"/>
          <a:stretch>
            <a:fillRect/>
          </a:stretch>
        </p:blipFill>
        <p:spPr>
          <a:xfrm>
            <a:off x="447766" y="-283027"/>
            <a:ext cx="6115050" cy="4757057"/>
          </a:xfrm>
          <a:prstGeom prst="rect">
            <a:avLst/>
          </a:prstGeom>
        </p:spPr>
      </p:pic>
      <p:sp>
        <p:nvSpPr>
          <p:cNvPr id="8" name="TextBox 7">
            <a:extLst>
              <a:ext uri="{FF2B5EF4-FFF2-40B4-BE49-F238E27FC236}">
                <a16:creationId xmlns:a16="http://schemas.microsoft.com/office/drawing/2014/main" id="{C3A58FA4-E951-33AD-D836-CD3799A3BB39}"/>
              </a:ext>
            </a:extLst>
          </p:cNvPr>
          <p:cNvSpPr txBox="1"/>
          <p:nvPr/>
        </p:nvSpPr>
        <p:spPr>
          <a:xfrm>
            <a:off x="119743" y="4211886"/>
            <a:ext cx="6500223" cy="1815882"/>
          </a:xfrm>
          <a:prstGeom prst="rect">
            <a:avLst/>
          </a:prstGeom>
          <a:noFill/>
        </p:spPr>
        <p:txBody>
          <a:bodyPr wrap="square">
            <a:spAutoFit/>
          </a:bodyPr>
          <a:lstStyle/>
          <a:p>
            <a:pPr algn="ctr"/>
            <a:r>
              <a:rPr lang="en-US" sz="2400" dirty="0"/>
              <a:t>Transformation and Shared Services, </a:t>
            </a:r>
          </a:p>
          <a:p>
            <a:pPr algn="ctr"/>
            <a:r>
              <a:rPr lang="en-US" sz="2400" dirty="0"/>
              <a:t>Division of Information Systems</a:t>
            </a:r>
          </a:p>
          <a:p>
            <a:pPr algn="ctr"/>
            <a:endParaRPr lang="en-US" dirty="0"/>
          </a:p>
          <a:p>
            <a:pPr algn="ctr"/>
            <a:r>
              <a:rPr lang="en-US" sz="2800" dirty="0"/>
              <a:t>DIS Call Center</a:t>
            </a:r>
          </a:p>
          <a:p>
            <a:pPr algn="ctr"/>
            <a:r>
              <a:rPr lang="en-US" b="0" i="0" dirty="0">
                <a:solidFill>
                  <a:srgbClr val="020F03"/>
                </a:solidFill>
                <a:effectLst/>
              </a:rPr>
              <a:t>(501)-682-4357 Option 3, and toll-free 800-435-7989 Option 3</a:t>
            </a:r>
            <a:endParaRPr lang="en-US" dirty="0"/>
          </a:p>
        </p:txBody>
      </p:sp>
    </p:spTree>
    <p:extLst>
      <p:ext uri="{BB962C8B-B14F-4D97-AF65-F5344CB8AC3E}">
        <p14:creationId xmlns:p14="http://schemas.microsoft.com/office/powerpoint/2010/main" val="167201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6" name="Title 5">
            <a:extLst>
              <a:ext uri="{FF2B5EF4-FFF2-40B4-BE49-F238E27FC236}">
                <a16:creationId xmlns:a16="http://schemas.microsoft.com/office/drawing/2014/main" id="{F20A922B-22EC-7FD8-FA8C-2FFAC558BD66}"/>
              </a:ext>
            </a:extLst>
          </p:cNvPr>
          <p:cNvSpPr>
            <a:spLocks noGrp="1"/>
          </p:cNvSpPr>
          <p:nvPr>
            <p:ph type="ctrTitle"/>
          </p:nvPr>
        </p:nvSpPr>
        <p:spPr>
          <a:xfrm>
            <a:off x="1524000" y="1132114"/>
            <a:ext cx="9144000" cy="4572000"/>
          </a:xfrm>
        </p:spPr>
        <p:txBody>
          <a:bodyPr/>
          <a:lstStyle/>
          <a:p>
            <a:r>
              <a:rPr lang="en-US" sz="8000" dirty="0"/>
              <a:t>4 IMPORTANT QUESTIONS ABOUT YOUR NETWORK </a:t>
            </a:r>
            <a:br>
              <a:rPr lang="en-US" sz="9600" dirty="0"/>
            </a:br>
            <a:r>
              <a:rPr lang="en-US" sz="14400" dirty="0"/>
              <a:t>? ? ? ?</a:t>
            </a:r>
            <a:r>
              <a:rPr lang="en-US" sz="9600" dirty="0"/>
              <a:t> </a:t>
            </a:r>
          </a:p>
        </p:txBody>
      </p:sp>
    </p:spTree>
    <p:extLst>
      <p:ext uri="{BB962C8B-B14F-4D97-AF65-F5344CB8AC3E}">
        <p14:creationId xmlns:p14="http://schemas.microsoft.com/office/powerpoint/2010/main" val="289092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xfrm>
            <a:off x="1645123" y="250371"/>
            <a:ext cx="7705706" cy="729343"/>
          </a:xfrm>
          <a:noFill/>
        </p:spPr>
        <p:txBody>
          <a:bodyPr anchor="b">
            <a:noAutofit/>
          </a:bodyPr>
          <a:lstStyle/>
          <a:p>
            <a:pPr algn="ctr"/>
            <a:r>
              <a:rPr lang="en-US" sz="6000" dirty="0"/>
              <a:t>WHAT? WHY? WHO?</a:t>
            </a:r>
          </a:p>
        </p:txBody>
      </p:sp>
      <p:graphicFrame>
        <p:nvGraphicFramePr>
          <p:cNvPr id="12" name="Content Placeholder 2">
            <a:extLst>
              <a:ext uri="{FF2B5EF4-FFF2-40B4-BE49-F238E27FC236}">
                <a16:creationId xmlns:a16="http://schemas.microsoft.com/office/drawing/2014/main" id="{189D38A7-5276-3CFF-7C40-1B3BCC06F2F3}"/>
              </a:ext>
            </a:extLst>
          </p:cNvPr>
          <p:cNvGraphicFramePr>
            <a:graphicFrameLocks noGrp="1"/>
          </p:cNvGraphicFramePr>
          <p:nvPr>
            <p:ph idx="1"/>
            <p:extLst>
              <p:ext uri="{D42A27DB-BD31-4B8C-83A1-F6EECF244321}">
                <p14:modId xmlns:p14="http://schemas.microsoft.com/office/powerpoint/2010/main" val="2233008536"/>
              </p:ext>
            </p:extLst>
          </p:nvPr>
        </p:nvGraphicFramePr>
        <p:xfrm>
          <a:off x="1645123" y="642257"/>
          <a:ext cx="7705706" cy="5540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5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77334" y="609600"/>
            <a:ext cx="9609666" cy="1320800"/>
          </a:xfrm>
        </p:spPr>
        <p:txBody>
          <a:bodyPr vert="horz" lIns="91440" tIns="45720" rIns="91440" bIns="45720" rtlCol="0" anchor="t">
            <a:normAutofit/>
          </a:bodyPr>
          <a:lstStyle/>
          <a:p>
            <a:r>
              <a:rPr lang="en-US" sz="4800" dirty="0"/>
              <a:t>What Is A Firewall?</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677334" y="1545771"/>
            <a:ext cx="8596668" cy="4876800"/>
          </a:xfrm>
        </p:spPr>
        <p:txBody>
          <a:bodyPr vert="horz" lIns="91440" tIns="45720" rIns="91440" bIns="45720" rtlCol="0">
            <a:noAutofit/>
          </a:bodyPr>
          <a:lstStyle/>
          <a:p>
            <a:pPr>
              <a:spcAft>
                <a:spcPts val="0"/>
              </a:spcAft>
              <a:buClr>
                <a:schemeClr val="accent1"/>
              </a:buClr>
            </a:pPr>
            <a:r>
              <a:rPr lang="en-US" sz="2400" dirty="0">
                <a:effectLst/>
                <a:ea typeface="Calibri" panose="020F0502020204030204" pitchFamily="34" charset="0"/>
                <a:cs typeface="Times New Roman" panose="02020603050405020304" pitchFamily="18" charset="0"/>
              </a:rPr>
              <a:t>A networking device that manages connections between different internal or external networks</a:t>
            </a:r>
          </a:p>
          <a:p>
            <a:pPr>
              <a:spcAft>
                <a:spcPts val="0"/>
              </a:spcAft>
              <a:buClr>
                <a:schemeClr val="accent1"/>
              </a:buClr>
            </a:pPr>
            <a:r>
              <a:rPr lang="en-US" sz="2400" dirty="0">
                <a:effectLst/>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Can </a:t>
            </a:r>
            <a:r>
              <a:rPr lang="en-US" sz="2400" dirty="0">
                <a:effectLst/>
                <a:ea typeface="Calibri" panose="020F0502020204030204" pitchFamily="34" charset="0"/>
                <a:cs typeface="Times New Roman" panose="02020603050405020304" pitchFamily="18" charset="0"/>
              </a:rPr>
              <a:t>accept or reject connections or even filter them based on rules </a:t>
            </a:r>
          </a:p>
          <a:p>
            <a:pPr>
              <a:spcAft>
                <a:spcPts val="0"/>
              </a:spcAft>
              <a:buClr>
                <a:schemeClr val="accent1"/>
              </a:buClr>
            </a:pPr>
            <a:r>
              <a:rPr lang="en-US" sz="2400" dirty="0">
                <a:ea typeface="Calibri" panose="020F0502020204030204" pitchFamily="34" charset="0"/>
                <a:cs typeface="Times New Roman" panose="02020603050405020304" pitchFamily="18" charset="0"/>
              </a:rPr>
              <a:t>F</a:t>
            </a:r>
            <a:r>
              <a:rPr lang="en-US" sz="2400" dirty="0">
                <a:effectLst/>
                <a:ea typeface="Calibri" panose="020F0502020204030204" pitchFamily="34" charset="0"/>
                <a:cs typeface="Times New Roman" panose="02020603050405020304" pitchFamily="18" charset="0"/>
              </a:rPr>
              <a:t>irewalls work on the network and transport layer so 3 and 4 of the OSI model however there are some firewalls that can operate on the application layer or layer 7 of the OSI model and these are considered smarter they're known as next generation firewalls </a:t>
            </a:r>
          </a:p>
          <a:p>
            <a:pPr marL="0" indent="0">
              <a:spcAft>
                <a:spcPts val="0"/>
              </a:spcAft>
              <a:buClr>
                <a:schemeClr val="accent1"/>
              </a:buClr>
              <a:buNone/>
            </a:pPr>
            <a:r>
              <a:rPr lang="en-US" sz="2400" dirty="0">
                <a:ea typeface="Calibri" panose="020F0502020204030204" pitchFamily="34" charset="0"/>
                <a:cs typeface="Times New Roman" panose="02020603050405020304" pitchFamily="18" charset="0"/>
              </a:rPr>
              <a:t>*P</a:t>
            </a:r>
            <a:r>
              <a:rPr lang="en-US" sz="2400" dirty="0">
                <a:effectLst/>
                <a:ea typeface="Calibri" panose="020F0502020204030204" pitchFamily="34" charset="0"/>
                <a:cs typeface="Times New Roman" panose="02020603050405020304" pitchFamily="18" charset="0"/>
              </a:rPr>
              <a:t>lease don't confuse the application layer about the next gen firewall with a web application firewall it's not the </a:t>
            </a:r>
          </a:p>
          <a:p>
            <a:pPr marL="0" indent="0">
              <a:spcAft>
                <a:spcPts val="0"/>
              </a:spcAft>
              <a:buClr>
                <a:schemeClr val="accent1"/>
              </a:buClr>
              <a:buNone/>
            </a:pPr>
            <a:r>
              <a:rPr lang="en-US" sz="2400" dirty="0">
                <a:effectLst/>
                <a:ea typeface="Calibri" panose="020F0502020204030204" pitchFamily="34" charset="0"/>
                <a:cs typeface="Times New Roman" panose="02020603050405020304" pitchFamily="18" charset="0"/>
              </a:rPr>
              <a:t>same thing</a:t>
            </a:r>
            <a:endParaRPr lang="en-US" sz="2400" dirty="0"/>
          </a:p>
        </p:txBody>
      </p:sp>
      <p:pic>
        <p:nvPicPr>
          <p:cNvPr id="5" name="Picture 4" descr="A screen shot of a computer&#10;&#10;Description automatically generated">
            <a:extLst>
              <a:ext uri="{FF2B5EF4-FFF2-40B4-BE49-F238E27FC236}">
                <a16:creationId xmlns:a16="http://schemas.microsoft.com/office/drawing/2014/main" id="{CB85C6BE-A72F-81FF-C764-BF629CED0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263" y="3358929"/>
            <a:ext cx="1597469" cy="1996837"/>
          </a:xfrm>
          <a:prstGeom prst="rect">
            <a:avLst/>
          </a:prstGeom>
          <a:effectLst>
            <a:outerShdw blurRad="50800" dir="5400000" algn="ctr" rotWithShape="0">
              <a:srgbClr val="000000"/>
            </a:outerShdw>
            <a:softEdge rad="12700"/>
          </a:effectLst>
        </p:spPr>
      </p:pic>
    </p:spTree>
    <p:extLst>
      <p:ext uri="{BB962C8B-B14F-4D97-AF65-F5344CB8AC3E}">
        <p14:creationId xmlns:p14="http://schemas.microsoft.com/office/powerpoint/2010/main" val="36666746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77334" y="609600"/>
            <a:ext cx="9609666" cy="1320800"/>
          </a:xfrm>
        </p:spPr>
        <p:txBody>
          <a:bodyPr vert="horz" lIns="91440" tIns="45720" rIns="91440" bIns="45720" rtlCol="0" anchor="t">
            <a:normAutofit/>
          </a:bodyPr>
          <a:lstStyle/>
          <a:p>
            <a:r>
              <a:rPr lang="en-US" sz="4800" dirty="0"/>
              <a:t>What Is A Firewall Audit?</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677334" y="1719943"/>
            <a:ext cx="8596668" cy="4321419"/>
          </a:xfrm>
        </p:spPr>
        <p:txBody>
          <a:bodyPr vert="horz" lIns="91440" tIns="45720" rIns="91440" bIns="45720" rtlCol="0">
            <a:noAutofit/>
          </a:bodyPr>
          <a:lstStyle/>
          <a:p>
            <a:pPr>
              <a:spcAft>
                <a:spcPts val="0"/>
              </a:spcAft>
              <a:buClr>
                <a:schemeClr val="accent1"/>
              </a:buClr>
              <a:buFont typeface="Arial" panose="020B0604020202020204" pitchFamily="34" charset="0"/>
              <a:buChar char="•"/>
            </a:pPr>
            <a:r>
              <a:rPr lang="en-US" sz="2800" dirty="0"/>
              <a:t>I</a:t>
            </a:r>
            <a:r>
              <a:rPr lang="en-US" sz="2800" b="0" i="0" dirty="0">
                <a:effectLst/>
              </a:rPr>
              <a:t>s a process of investigating the existing aspects of a firewall </a:t>
            </a:r>
            <a:endParaRPr lang="en-US" sz="2800" dirty="0"/>
          </a:p>
          <a:p>
            <a:pPr>
              <a:spcAft>
                <a:spcPts val="0"/>
              </a:spcAft>
              <a:buClr>
                <a:schemeClr val="accent1"/>
              </a:buClr>
              <a:buFont typeface="Arial" panose="020B0604020202020204" pitchFamily="34" charset="0"/>
              <a:buChar char="•"/>
            </a:pPr>
            <a:r>
              <a:rPr lang="en-US" sz="2800" dirty="0"/>
              <a:t>Consist of </a:t>
            </a:r>
            <a:r>
              <a:rPr lang="en-US" sz="2800" b="0" i="0" dirty="0">
                <a:effectLst/>
              </a:rPr>
              <a:t>access and connection along with the identification of vulnerabilities and reports on any changes. </a:t>
            </a:r>
          </a:p>
          <a:p>
            <a:pPr marL="0" indent="0">
              <a:spcAft>
                <a:spcPts val="0"/>
              </a:spcAft>
              <a:buClr>
                <a:schemeClr val="accent1"/>
              </a:buClr>
              <a:buNone/>
            </a:pPr>
            <a:r>
              <a:rPr lang="en-US" sz="2800" b="0" i="0" dirty="0">
                <a:effectLst/>
              </a:rPr>
              <a:t>The goal is to identify vulnerabilities, weaknesses, and potential threats. </a:t>
            </a:r>
            <a:r>
              <a:rPr lang="en-US" sz="2800" dirty="0"/>
              <a:t>Firewall </a:t>
            </a:r>
            <a:r>
              <a:rPr lang="en-US" sz="2800" b="0" i="0" dirty="0">
                <a:effectLst/>
              </a:rPr>
              <a:t>audits can help organizations detect security gaps and weaknesses, and recommend improvements to mitigate security risks</a:t>
            </a:r>
            <a:endParaRPr lang="en-US" sz="2800" dirty="0"/>
          </a:p>
        </p:txBody>
      </p:sp>
    </p:spTree>
    <p:extLst>
      <p:ext uri="{BB962C8B-B14F-4D97-AF65-F5344CB8AC3E}">
        <p14:creationId xmlns:p14="http://schemas.microsoft.com/office/powerpoint/2010/main" val="24356923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77334" y="609600"/>
            <a:ext cx="9609666" cy="1320800"/>
          </a:xfrm>
        </p:spPr>
        <p:txBody>
          <a:bodyPr vert="horz" lIns="91440" tIns="45720" rIns="91440" bIns="45720" rtlCol="0" anchor="t">
            <a:normAutofit fontScale="90000"/>
          </a:bodyPr>
          <a:lstStyle/>
          <a:p>
            <a:r>
              <a:rPr lang="en-US" sz="4800" dirty="0"/>
              <a:t>Why Are Firewall Audits Important?</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677334" y="1306287"/>
            <a:ext cx="8596668" cy="4735076"/>
          </a:xfrm>
        </p:spPr>
        <p:txBody>
          <a:bodyPr vert="horz" lIns="91440" tIns="45720" rIns="91440" bIns="45720" rtlCol="0">
            <a:noAutofit/>
          </a:bodyPr>
          <a:lstStyle/>
          <a:p>
            <a:pPr marL="0" marR="0" indent="0">
              <a:lnSpc>
                <a:spcPct val="107000"/>
              </a:lnSpc>
              <a:spcBef>
                <a:spcPts val="0"/>
              </a:spcBef>
              <a:spcAft>
                <a:spcPts val="800"/>
              </a:spcAft>
              <a:buNone/>
            </a:pPr>
            <a:r>
              <a:rPr lang="en-US" sz="2200" kern="100" dirty="0">
                <a:effectLst/>
                <a:ea typeface="Calibri" panose="020F0502020204030204" pitchFamily="34" charset="0"/>
                <a:cs typeface="Times New Roman" panose="02020603050405020304" pitchFamily="18" charset="0"/>
              </a:rPr>
              <a:t>So why are audits important with all the compliant standards  being used? Firewall audits are a way to prove to regulators or business partners that an organization's network is secure, some of these standard other than firewall audits being required they're simply best practice if you audit a firewall you're likely to catch a weakness or openness within your network and security posture this way you can adapt your policies to fit this doing due diligence is important in cybersecurity in reviewing controls and policies will be one piece that helps protect an organization if there might be the unfortunate circumstance of a lawsuit breach or some sort of regulatory issue that may come up auditing a firewall will ensure that your configuration in rules adhere to internal cybersecurity policies. </a:t>
            </a:r>
            <a:r>
              <a:rPr lang="en-US" sz="2200" kern="100" dirty="0">
                <a:ea typeface="Calibri" panose="020F0502020204030204" pitchFamily="34" charset="0"/>
                <a:cs typeface="Times New Roman" panose="02020603050405020304" pitchFamily="18" charset="0"/>
              </a:rPr>
              <a:t>A </a:t>
            </a:r>
            <a:r>
              <a:rPr lang="en-US" sz="2200" kern="100" dirty="0">
                <a:effectLst/>
                <a:ea typeface="Calibri" panose="020F0502020204030204" pitchFamily="34" charset="0"/>
                <a:cs typeface="Times New Roman" panose="02020603050405020304" pitchFamily="18" charset="0"/>
              </a:rPr>
              <a:t>firewall audit can help improve performance by fixing the optimization of the firewall rule base.</a:t>
            </a:r>
          </a:p>
        </p:txBody>
      </p:sp>
    </p:spTree>
    <p:extLst>
      <p:ext uri="{BB962C8B-B14F-4D97-AF65-F5344CB8AC3E}">
        <p14:creationId xmlns:p14="http://schemas.microsoft.com/office/powerpoint/2010/main" val="34811985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524000" y="500744"/>
            <a:ext cx="9144000" cy="1556656"/>
          </a:xfrm>
          <a:noFill/>
        </p:spPr>
        <p:txBody>
          <a:bodyPr/>
          <a:lstStyle/>
          <a:p>
            <a:r>
              <a:rPr lang="en-US"/>
              <a:t>WHO MANAGES </a:t>
            </a:r>
            <a:br>
              <a:rPr lang="en-US"/>
            </a:br>
            <a:r>
              <a:rPr lang="en-US"/>
              <a:t>THE STATE FIREWALL</a:t>
            </a:r>
            <a:endParaRPr lang="en-US" dirty="0"/>
          </a:p>
        </p:txBody>
      </p:sp>
      <p:sp>
        <p:nvSpPr>
          <p:cNvPr id="12" name="Subtitle 11">
            <a:extLst>
              <a:ext uri="{FF2B5EF4-FFF2-40B4-BE49-F238E27FC236}">
                <a16:creationId xmlns:a16="http://schemas.microsoft.com/office/drawing/2014/main" id="{A336FEA9-C85A-3569-16F0-5ECBABBE0BEC}"/>
              </a:ext>
            </a:extLst>
          </p:cNvPr>
          <p:cNvSpPr>
            <a:spLocks noGrp="1"/>
          </p:cNvSpPr>
          <p:nvPr>
            <p:ph type="subTitle" idx="1"/>
          </p:nvPr>
        </p:nvSpPr>
        <p:spPr>
          <a:xfrm>
            <a:off x="1523207" y="3429000"/>
            <a:ext cx="9144000" cy="683219"/>
          </a:xfrm>
        </p:spPr>
        <p:txBody>
          <a:bodyPr>
            <a:normAutofit/>
          </a:bodyPr>
          <a:lstStyle/>
          <a:p>
            <a:r>
              <a:rPr lang="en-US" sz="3200" dirty="0">
                <a:latin typeface="+mj-lt"/>
              </a:rPr>
              <a:t>DIS SECURITY &amp; DIS FIREWALL TEAMS</a:t>
            </a:r>
          </a:p>
        </p:txBody>
      </p:sp>
      <p:pic>
        <p:nvPicPr>
          <p:cNvPr id="4" name="Picture 3">
            <a:extLst>
              <a:ext uri="{FF2B5EF4-FFF2-40B4-BE49-F238E27FC236}">
                <a16:creationId xmlns:a16="http://schemas.microsoft.com/office/drawing/2014/main" id="{EAD5FF35-5ADD-3E46-78CD-8F8AE755B61E}"/>
              </a:ext>
            </a:extLst>
          </p:cNvPr>
          <p:cNvPicPr>
            <a:picLocks noChangeAspect="1"/>
          </p:cNvPicPr>
          <p:nvPr/>
        </p:nvPicPr>
        <p:blipFill>
          <a:blip r:embed="rId3"/>
          <a:stretch>
            <a:fillRect/>
          </a:stretch>
        </p:blipFill>
        <p:spPr>
          <a:xfrm>
            <a:off x="1523207" y="2285673"/>
            <a:ext cx="9144793" cy="682811"/>
          </a:xfrm>
          <a:prstGeom prst="rect">
            <a:avLst/>
          </a:prstGeom>
        </p:spPr>
      </p:pic>
      <p:sp>
        <p:nvSpPr>
          <p:cNvPr id="6" name="TextBox 5">
            <a:extLst>
              <a:ext uri="{FF2B5EF4-FFF2-40B4-BE49-F238E27FC236}">
                <a16:creationId xmlns:a16="http://schemas.microsoft.com/office/drawing/2014/main" id="{5A278F4F-C485-1E3D-901D-FFE4ACF2DCD6}"/>
              </a:ext>
            </a:extLst>
          </p:cNvPr>
          <p:cNvSpPr txBox="1"/>
          <p:nvPr/>
        </p:nvSpPr>
        <p:spPr>
          <a:xfrm>
            <a:off x="1555071" y="5238715"/>
            <a:ext cx="9144000" cy="1323439"/>
          </a:xfrm>
          <a:prstGeom prst="rect">
            <a:avLst/>
          </a:prstGeom>
          <a:noFill/>
        </p:spPr>
        <p:txBody>
          <a:bodyPr wrap="square">
            <a:spAutoFit/>
          </a:bodyPr>
          <a:lstStyle/>
          <a:p>
            <a:pPr algn="ctr"/>
            <a:r>
              <a:rPr lang="en-US" sz="4000" dirty="0"/>
              <a:t>Transformation and Shared Services, </a:t>
            </a:r>
          </a:p>
          <a:p>
            <a:pPr algn="ctr"/>
            <a:r>
              <a:rPr lang="en-US" sz="4000" dirty="0"/>
              <a:t>Division of Information Systems</a:t>
            </a:r>
          </a:p>
        </p:txBody>
      </p:sp>
      <p:pic>
        <p:nvPicPr>
          <p:cNvPr id="8" name="Picture 7">
            <a:extLst>
              <a:ext uri="{FF2B5EF4-FFF2-40B4-BE49-F238E27FC236}">
                <a16:creationId xmlns:a16="http://schemas.microsoft.com/office/drawing/2014/main" id="{2A8A25E0-B65C-2961-6C19-F63403E12A48}"/>
              </a:ext>
            </a:extLst>
          </p:cNvPr>
          <p:cNvPicPr>
            <a:picLocks noChangeAspect="1"/>
          </p:cNvPicPr>
          <p:nvPr/>
        </p:nvPicPr>
        <p:blipFill>
          <a:blip r:embed="rId4"/>
          <a:stretch>
            <a:fillRect/>
          </a:stretch>
        </p:blipFill>
        <p:spPr>
          <a:xfrm>
            <a:off x="272141" y="-226354"/>
            <a:ext cx="3069773" cy="2694004"/>
          </a:xfrm>
          <a:prstGeom prst="rect">
            <a:avLst/>
          </a:prstGeom>
        </p:spPr>
      </p:pic>
      <p:sp>
        <p:nvSpPr>
          <p:cNvPr id="9" name="TextBox 8">
            <a:extLst>
              <a:ext uri="{FF2B5EF4-FFF2-40B4-BE49-F238E27FC236}">
                <a16:creationId xmlns:a16="http://schemas.microsoft.com/office/drawing/2014/main" id="{796112B2-58F5-1C7E-72F7-28C7BBDDD79A}"/>
              </a:ext>
            </a:extLst>
          </p:cNvPr>
          <p:cNvSpPr txBox="1"/>
          <p:nvPr/>
        </p:nvSpPr>
        <p:spPr>
          <a:xfrm>
            <a:off x="1523207" y="4376057"/>
            <a:ext cx="9144000" cy="830997"/>
          </a:xfrm>
          <a:prstGeom prst="rect">
            <a:avLst/>
          </a:prstGeom>
          <a:noFill/>
        </p:spPr>
        <p:txBody>
          <a:bodyPr wrap="square" rtlCol="0">
            <a:spAutoFit/>
          </a:bodyPr>
          <a:lstStyle/>
          <a:p>
            <a:pPr algn="ctr"/>
            <a:r>
              <a:rPr lang="en-US" sz="2400" dirty="0"/>
              <a:t>dis.security@arkansas.gov</a:t>
            </a:r>
          </a:p>
          <a:p>
            <a:pPr algn="ctr"/>
            <a:r>
              <a:rPr lang="en-US" sz="2400" dirty="0"/>
              <a:t>dis.firewall@arkansas.gov</a:t>
            </a:r>
          </a:p>
        </p:txBody>
      </p:sp>
    </p:spTree>
    <p:extLst>
      <p:ext uri="{BB962C8B-B14F-4D97-AF65-F5344CB8AC3E}">
        <p14:creationId xmlns:p14="http://schemas.microsoft.com/office/powerpoint/2010/main" val="167993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6" name="Title 5">
            <a:extLst>
              <a:ext uri="{FF2B5EF4-FFF2-40B4-BE49-F238E27FC236}">
                <a16:creationId xmlns:a16="http://schemas.microsoft.com/office/drawing/2014/main" id="{F20A922B-22EC-7FD8-FA8C-2FFAC558BD66}"/>
              </a:ext>
            </a:extLst>
          </p:cNvPr>
          <p:cNvSpPr>
            <a:spLocks noGrp="1"/>
          </p:cNvSpPr>
          <p:nvPr>
            <p:ph type="ctrTitle"/>
          </p:nvPr>
        </p:nvSpPr>
        <p:spPr>
          <a:xfrm>
            <a:off x="1524000" y="1132114"/>
            <a:ext cx="9144000" cy="4572000"/>
          </a:xfrm>
        </p:spPr>
        <p:txBody>
          <a:bodyPr/>
          <a:lstStyle/>
          <a:p>
            <a:r>
              <a:rPr lang="en-US" sz="9600" dirty="0"/>
              <a:t>6 STEPS OF A FIREWALL AUDIT </a:t>
            </a:r>
          </a:p>
        </p:txBody>
      </p:sp>
    </p:spTree>
    <p:extLst>
      <p:ext uri="{BB962C8B-B14F-4D97-AF65-F5344CB8AC3E}">
        <p14:creationId xmlns:p14="http://schemas.microsoft.com/office/powerpoint/2010/main" val="37613585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8deac6-5f10-4d9e-921b-87db5468e3cf" xsi:nil="true"/>
    <lcf76f155ced4ddcb4097134ff3c332f xmlns="d7284714-3941-4a75-844e-f99f845f049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48791CE875542B315878D20B8FC6C" ma:contentTypeVersion="16" ma:contentTypeDescription="Create a new document." ma:contentTypeScope="" ma:versionID="7c484784ea11afb51c600ead8a32d8c1">
  <xsd:schema xmlns:xsd="http://www.w3.org/2001/XMLSchema" xmlns:xs="http://www.w3.org/2001/XMLSchema" xmlns:p="http://schemas.microsoft.com/office/2006/metadata/properties" xmlns:ns2="d7284714-3941-4a75-844e-f99f845f049d" xmlns:ns3="808deac6-5f10-4d9e-921b-87db5468e3cf" targetNamespace="http://schemas.microsoft.com/office/2006/metadata/properties" ma:root="true" ma:fieldsID="e8f01bc5458eccccc027fab2c455e11f" ns2:_="" ns3:_="">
    <xsd:import namespace="d7284714-3941-4a75-844e-f99f845f049d"/>
    <xsd:import namespace="808deac6-5f10-4d9e-921b-87db5468e3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84714-3941-4a75-844e-f99f845f04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358760-6bd2-4d07-a004-50af683bcf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deac6-5f10-4d9e-921b-87db5468e3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a654a1-3c76-4d5a-b724-8654232f7954}" ma:internalName="TaxCatchAll" ma:showField="CatchAllData" ma:web="808deac6-5f10-4d9e-921b-87db5468e3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3.xml><?xml version="1.0" encoding="utf-8"?>
<ds:datastoreItem xmlns:ds="http://schemas.openxmlformats.org/officeDocument/2006/customXml" ds:itemID="{09759211-3396-4AE3-A935-3E8A79C5890F}"/>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3840</TotalTime>
  <Words>1603</Words>
  <Application>Microsoft Office PowerPoint</Application>
  <PresentationFormat>Widescreen</PresentationFormat>
  <Paragraphs>171</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Trebuchet MS</vt:lpstr>
      <vt:lpstr>Wingdings</vt:lpstr>
      <vt:lpstr>Wingdings 3</vt:lpstr>
      <vt:lpstr>Facet</vt:lpstr>
      <vt:lpstr>Cybersecurity  Firewall Audit</vt:lpstr>
      <vt:lpstr>AGENDA</vt:lpstr>
      <vt:lpstr>4 IMPORTANT QUESTIONS ABOUT YOUR NETWORK  ? ? ? ? </vt:lpstr>
      <vt:lpstr>WHAT? WHY? WHO?</vt:lpstr>
      <vt:lpstr>What Is A Firewall?</vt:lpstr>
      <vt:lpstr>What Is A Firewall Audit?</vt:lpstr>
      <vt:lpstr>Why Are Firewall Audits Important?</vt:lpstr>
      <vt:lpstr>WHO MANAGES  THE STATE FIREWALL</vt:lpstr>
      <vt:lpstr>6 STEPS OF A FIREWALL AUDIT </vt:lpstr>
      <vt:lpstr>1. COLLECT KEY INFORMATION</vt:lpstr>
      <vt:lpstr>2. ACCESS THE CHANGE MANAGEMENT PROCESS</vt:lpstr>
      <vt:lpstr>3. AUDIT THE ACCESS &amp; PHYSICAL LOCATION</vt:lpstr>
      <vt:lpstr>4. DECLUTTER AND IMPROVE THE RULE BASE</vt:lpstr>
      <vt:lpstr>5. PERFORM A RISK ASSESSMENT AND FIX ISSUES</vt:lpstr>
      <vt:lpstr>6. CONDUCT ONGOING AUDITS</vt:lpstr>
      <vt:lpstr>EXAMPLE: FIREWALL OBJECT – 1 TO 1 NAT *If you need assistance with Private / Public IP’s - Contact APSCNLAN Field Support </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Firewall Audit</dc:title>
  <dc:creator>Christopher Dodds</dc:creator>
  <cp:lastModifiedBy>Christopher Dodds</cp:lastModifiedBy>
  <cp:revision>24</cp:revision>
  <dcterms:created xsi:type="dcterms:W3CDTF">2024-05-29T04:32:48Z</dcterms:created>
  <dcterms:modified xsi:type="dcterms:W3CDTF">2024-06-03T04:43:26Z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0x0101002F648791CE875542B315878D20B8FC6C</vt:lpwstr>
  </property>
  <property fmtid="{D5CDD505-2E9C-101B-9397-08002B2CF9AE}" pid="3" name="MediaServiceImageTags">
    <vt:lpwstr/>
  </property>
</Properties>
</file>